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6"/>
    <p:sldId id="264" r:id="rId5"/>
    <p:sldId id="265" r:id="rId4"/>
    <p:sldId id="266" r:id="rId3"/>
    <p:sldId id="267" r:id="rId2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2.xml"/><Relationship Id="rId3" Type="http://schemas.openxmlformats.org/officeDocument/2006/relationships/slide" Target="slides/slide11.xml"/><Relationship Id="rId4" Type="http://schemas.openxmlformats.org/officeDocument/2006/relationships/slide" Target="slides/slide10.xml"/><Relationship Id="rId5" Type="http://schemas.openxmlformats.org/officeDocument/2006/relationships/slide" Target="slides/slide9.xml"/><Relationship Id="rId6" Type="http://schemas.openxmlformats.org/officeDocument/2006/relationships/slide" Target="slides/slide8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pic>
        <p:nvPicPr>
          <p:cNvPr id="3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777240"/>
            <a:ext cx="1143000" cy="98755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011680"/>
            <a:ext cx="1109441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Intranet corporativa</a:t>
            </a:r>
            <a:endParaRPr lang="en-US" sz="4600" dirty="0"/>
          </a:p>
        </p:txBody>
      </p:sp>
      <p:sp>
        <p:nvSpPr>
          <p:cNvPr id="5" name="Text 2"/>
          <p:cNvSpPr/>
          <p:nvPr/>
        </p:nvSpPr>
        <p:spPr>
          <a:xfrm>
            <a:off x="548640" y="2880360"/>
            <a:ext cx="1109441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 de aplicaciones · Catálogo central · Seguridad por roles · Extensible por plugins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63093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Despliegue y mantenimiento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Instalación, versionado y buenas prácticas operativas.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7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720" y="1737360"/>
            <a:ext cx="548640" cy="5486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874520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234440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Instalador web (ruta /instalacion/)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Script de instalación (shell)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Esquema SQL y migraciones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4460138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11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178" y="1737360"/>
            <a:ext cx="548640" cy="54864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65978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Operación</a:t>
            </a:r>
            <a:endParaRPr lang="en-US" sz="1800" dirty="0"/>
          </a:p>
        </p:txBody>
      </p:sp>
      <p:sp>
        <p:nvSpPr>
          <p:cNvPr id="13" name="Text 9"/>
          <p:cNvSpPr/>
          <p:nvPr/>
        </p:nvSpPr>
        <p:spPr>
          <a:xfrm>
            <a:off x="4825898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Backups y restauración de BD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Revisión de roles y grupos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Rotación de credenciales técnicas</a:t>
            </a:r>
            <a:endParaRPr lang="en-US" sz="1400" dirty="0"/>
          </a:p>
        </p:txBody>
      </p:sp>
      <p:sp>
        <p:nvSpPr>
          <p:cNvPr id="14" name="Shape 10"/>
          <p:cNvSpPr/>
          <p:nvPr/>
        </p:nvSpPr>
        <p:spPr>
          <a:xfrm>
            <a:off x="8051597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15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637" y="1737360"/>
            <a:ext cx="548640" cy="54864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057437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Evolución</a:t>
            </a:r>
            <a:endParaRPr lang="en-US" sz="1800" dirty="0"/>
          </a:p>
        </p:txBody>
      </p:sp>
      <p:sp>
        <p:nvSpPr>
          <p:cNvPr id="17" name="Text 12"/>
          <p:cNvSpPr/>
          <p:nvPr/>
        </p:nvSpPr>
        <p:spPr>
          <a:xfrm>
            <a:off x="8417357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Versión visible en menú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en BD (sin redeploy)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Plugins para nuevas funciones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Próximos pasos (propuesta)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Ideas para seguir mejorando: seguridad, UX y operación.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868680" y="1508760"/>
            <a:ext cx="3271418" cy="594360"/>
          </a:xfrm>
          <a:prstGeom prst="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188720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 de logs y retención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2FA/SSO (si aplica)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Hardening y pruebas automatizadas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460138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460138" y="1508760"/>
            <a:ext cx="3271418" cy="594360"/>
          </a:xfrm>
          <a:prstGeom prst="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460138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Producto / UX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4780178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Búsqueda global en catálogo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Favoritos y accesos recientes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Accesibilidad y rendimiento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8051597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8051597" y="1508760"/>
            <a:ext cx="3271418" cy="59436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051597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Operación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371637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Observabilidad (paneles internos)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de despliegue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Entorno de staging + plugins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6080760"/>
            <a:ext cx="12191695" cy="777240"/>
          </a:xfrm>
          <a:prstGeom prst="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pic>
        <p:nvPicPr>
          <p:cNvPr id="3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914400"/>
            <a:ext cx="1234440" cy="106070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331720"/>
            <a:ext cx="1109441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Gracias</a:t>
            </a:r>
            <a:endParaRPr lang="en-US" sz="5600" dirty="0"/>
          </a:p>
        </p:txBody>
      </p:sp>
      <p:sp>
        <p:nvSpPr>
          <p:cNvPr id="5" name="Text 2"/>
          <p:cNvSpPr/>
          <p:nvPr/>
        </p:nvSpPr>
        <p:spPr>
          <a:xfrm>
            <a:off x="548640" y="3154680"/>
            <a:ext cx="1109441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Preguntas y próximos pasos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548640" y="6263640"/>
            <a:ext cx="1109441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Presentación sin datos personales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  <p:txBody>
          <a:bodyPr/>
          <a:p>
            <a:r>
              <a:t>Parte 2 — Presentación técnica para IT (provincias)</a:t>
            </a:r>
          </a:p>
        </p:txBody>
      </p:sp>
      <p:pic>
        <p:nvPicPr>
          <p:cNvPr id="3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777240"/>
            <a:ext cx="1143000" cy="98755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011680"/>
            <a:ext cx="1109441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Arquitectura • Seguridad • Despliegue • Catálogo de apps • Sistema de plugins</a:t>
            </a:r>
            <a:endParaRPr lang="en-US" sz="4600" dirty="0"/>
          </a:p>
        </p:txBody>
      </p:sp>
      <p:sp>
        <p:nvSpPr>
          <p:cNvPr id="5" name="Text 2"/>
          <p:cNvSpPr/>
          <p:nvPr/>
        </p:nvSpPr>
        <p:spPr>
          <a:xfrm>
            <a:off x="548640" y="2880360"/>
            <a:ext cx="1109441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 de aplicaciones · Catálogo central · Seguridad por roles · Extensible por plugins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63093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Contexto y objetivos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Base común para todas las provincias, con parametrización local (BD/LDAP/branding)</a:t>
            </a:r>
            <a:endParaRPr lang="en-US" sz="2600" dirty="0"/>
          </a:p>
          <a:p>
            <a:pPr/>
            <a:r>
              <a:t>Plataforma modular: apps activables/desactivables desde catálogo en BD</a:t>
            </a:r>
          </a:p>
          <a:p>
            <a:pPr/>
            <a:r>
              <a:t>Control de acceso por roles/grupos de AD (convención: administradores y app_* )</a:t>
            </a:r>
          </a:p>
          <a:p>
            <a:pPr/>
            <a:r>
              <a:t>Evolución hacia un “Plugin Store” para instalar módulos en cada provincia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Stack y dependencias (confirmado por instalador)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Web: Apache/Nginx + PHP 8.1+ (probado con PHP 8.3)</a:t>
            </a:r>
            <a:endParaRPr lang="en-US" sz="2600" dirty="0"/>
          </a:p>
          <a:p>
            <a:pPr/>
            <a:r>
              <a:t>Directorio: integración LDAP/AD (requiere extensión php-ldap)</a:t>
            </a:r>
          </a:p>
          <a:p>
            <a:pPr/>
            <a:r>
              <a:t>Datos: MariaDB/MySQL</a:t>
            </a:r>
          </a:p>
          <a:p>
            <a:pPr/>
            <a:r>
              <a:t>Herramientas servidor: binarios php y mysql (instalación automatizada)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Estructura del proyecto (alto nivel)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apps/: módulos funcionales (UI + lógica)</a:t>
            </a:r>
            <a:endParaRPr lang="en-US" sz="2600" dirty="0"/>
          </a:p>
          <a:p>
            <a:pPr/>
            <a:r>
              <a:t>common/: utilidades compartidas (auth/LDAP, guardián de apps, acceso BD, catálogo, plugin store)</a:t>
            </a:r>
          </a:p>
          <a:p>
            <a:pPr/>
            <a:r>
              <a:t>config/: SQL inicial + versionado</a:t>
            </a:r>
          </a:p>
          <a:p>
            <a:pPr/>
            <a:r>
              <a:t>install/ e instalacion/: instalación rápida por script + asistente web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Modelo de autenticación y roles (AD)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Roles obtenidos desde grupos de AD y normalizados a minúsculas</a:t>
            </a:r>
            <a:endParaRPr lang="en-US" sz="2600" dirty="0"/>
          </a:p>
          <a:p>
            <a:pPr/>
            <a:r>
              <a:t>Grupos monitorizados (ejemplo real): administradores, app_responsables, app_rrhh, app_entregas, app_permisos, app_compras, app_telefonia, app_finanzas, app_users</a:t>
            </a:r>
          </a:p>
          <a:p>
            <a:pPr/>
            <a:r>
              <a:t>Guardián de acceso: common/app_guard.php y common/app_guard_api.php (HTML y JSON)</a:t>
            </a:r>
          </a:p>
          <a:p>
            <a:pPr/>
            <a:r>
              <a:t>Principio: acceso por defecto denegado, habilitación explícita por catálogo + rol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Catálogo de apps (BD) y navegación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Modelo antiguo (JSON) sustituido por BD: tablas intranet_apps e intranet_links</a:t>
            </a:r>
            <a:endParaRPr lang="en-US" sz="2600" dirty="0"/>
          </a:p>
          <a:p>
            <a:pPr/>
            <a:r>
              <a:t>Dashboard agrupa “Mis apps” y enlaces, y puede contabilizar clics vía go.php</a:t>
            </a:r>
          </a:p>
          <a:p>
            <a:pPr/>
            <a:r>
              <a:t>Apps opcionales pueden activarse/desactivarse sin tocar código (flag is_enabled)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Mapa de módulos (apps) incluidos en la intranet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548640" y="164592"/>
          <a:ext cx="11094414" cy="32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8138"/>
                <a:gridCol w="3698138"/>
                <a:gridCol w="3698138"/>
              </a:tblGrid>
              <a:tr h="45720">
                <a:tc>
                  <a:txBody>
                    <a:bodyPr/>
                    <a:lstStyle/>
                    <a:p>
                      <a:r>
                        <a:t>Bloque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Apps (carpetas en /apps)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Propósito (resumen)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Core / 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dashboard, enlaces, links, novedades, stats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Portal, navegación, noticias, métricas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Gestión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gestion_apps, gestion_enlaces, gestion_firmas_correo, gestion_flota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Administración de catálogo y módulos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Operativa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compras, gastos, incidencias, entregas, flota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Procesos internos y tickets/operaciones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Directorio/Org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listin, delegados, sectores, permisos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Estructura, listines, permisos/ausencias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Integraciones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bancos, nntt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Recursos y accesos sectoriales</a:t>
                      </a:r>
                    </a:p>
                  </a:txBody>
                  <a:tcPr/>
                </a:tc>
              </a:tr>
              <a:tr h="45720">
                <a:tc>
                  <a:txBody>
                    <a:bodyPr/>
                    <a:lstStyle/>
                    <a:p>
                      <a:r>
                        <a:t>Plataforma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plugins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Gestor de plugins (instalación desde store)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resuelve la intranet?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Sistema de plugins (cómo funciona)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Gestor accesible desde apps/plugins (solo administradores)</a:t>
            </a:r>
            <a:endParaRPr lang="en-US" sz="2600" dirty="0"/>
          </a:p>
          <a:p>
            <a:pPr/>
            <a:r>
              <a:t>Directorio local de instalación: /plugins (creado si no existe)</a:t>
            </a:r>
          </a:p>
          <a:p>
            <a:pPr/>
            <a:r>
              <a:t>Store remoto configurable: PLUGIN_STORE_URL (por defecto apunta a /plugin-store/ )</a:t>
            </a:r>
          </a:p>
          <a:p>
            <a:pPr/>
            <a:r>
              <a:t>Catálogo remoto: index.json; cada plugin se instala desde un ZIP y debe incluir plugin.json (manifest)</a:t>
            </a:r>
          </a:p>
          <a:p>
            <a:pPr/>
            <a:r>
              <a:t>Objetivo: cada provincia elige qué plugins instala y mantiene el core estable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Instalación en otras provincias (rápida)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Copiar carpeta install/ junto a apps/, common/ y config/</a:t>
            </a:r>
            <a:endParaRPr lang="en-US" sz="2600" dirty="0"/>
          </a:p>
          <a:p>
            <a:pPr/>
            <a:r>
              <a:t>Ejecutar ./install/install.sh en el servidor</a:t>
            </a:r>
          </a:p>
          <a:p>
            <a:pPr/>
            <a:r>
              <a:t>El script genera common/config.php (LDAP+BD), importa config/intranet.sql y marca apps opcionales en intranet_apps</a:t>
            </a:r>
          </a:p>
          <a:p>
            <a:pPr/>
            <a:r>
              <a:t>Backup automático de common/config.php (timestamp)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Seguridad: controles recomendados (IT)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Forzar HTTPS + HSTS; cookies de sesión Secure/HttpOnly/SameSite</a:t>
            </a:r>
            <a:endParaRPr lang="en-US" sz="2600" dirty="0"/>
          </a:p>
          <a:p>
            <a:pPr/>
            <a:r>
              <a:t>Restringir acceso a /install y /instalacion tras desplegar (IP allowlist o deshabilitar)</a:t>
            </a:r>
          </a:p>
          <a:p>
            <a:pPr/>
            <a:r>
              <a:t>Principio mínimo privilegio: usuario BD con permisos limitados a su esquema</a:t>
            </a:r>
          </a:p>
          <a:p>
            <a:pPr/>
            <a:r>
              <a:t>Logs/auditoría: registrar acciones administrativas (alta/baja de apps, instalación de plugins)</a:t>
            </a:r>
          </a:p>
          <a:p>
            <a:pPr/>
            <a:r>
              <a:t>Hardening PHP: disable_functions, open_basedir (si aplica) y rate limiting a endpoints sensibles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Operación y mantenimiento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Actualizaciones: core estable + plugins versionados (manifest)</a:t>
            </a:r>
            <a:endParaRPr lang="en-US" sz="2600" dirty="0"/>
          </a:p>
          <a:p>
            <a:pPr/>
            <a:r>
              <a:t>Backups: BD + common/config.php + /plugins</a:t>
            </a:r>
          </a:p>
          <a:p>
            <a:pPr/>
            <a:r>
              <a:t>Monitoreo: healthcheck HTTP + métricas básicas (stats)</a:t>
            </a:r>
          </a:p>
          <a:p>
            <a:pPr/>
            <a:r>
              <a:t>Soporte multi-provincia: guías comunes + checklist de despliegue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  <p:txBody>
          <a:bodyPr/>
          <a:p>
            <a:r>
              <a:t>Roadmap sugerido (para estandarizar provincias)</a:t>
            </a:r>
          </a:p>
        </p:txBody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t>1) Definir “perfil provincia”: branding, URL, grupos AD, apps obligatorias/opcionales</a:t>
            </a:r>
            <a:endParaRPr lang="en-US" sz="2600" dirty="0"/>
          </a:p>
          <a:p>
            <a:pPr/>
            <a:r>
              <a:t>2) Publicar repositorio/índice del Plugin Store con firmas/checksum</a:t>
            </a:r>
          </a:p>
          <a:p>
            <a:pPr/>
            <a:r>
              <a:t>3) CI/CD: empaquetado de plugins + validación de plugin.json + pruebas smoke</a:t>
            </a:r>
          </a:p>
          <a:p>
            <a:pPr/>
            <a:r>
              <a:t>4) Documentación mínima por plugin: instalación, roles, endpoints, backups</a:t>
            </a:r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Experiencia de usuario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Inicio de sesión y panel con navegación lateral por grupos, con apertura en iframe o pestaña nueva.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48640" y="1143000"/>
            <a:ext cx="2971800" cy="5349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pic>
        <p:nvPicPr>
          <p:cNvPr id="7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17320"/>
            <a:ext cx="685800" cy="5943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45920" y="14630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</a:t>
            </a:r>
            <a:endParaRPr lang="en-US" sz="2000" dirty="0"/>
          </a:p>
        </p:txBody>
      </p:sp>
      <p:sp>
        <p:nvSpPr>
          <p:cNvPr id="9" name="Shape 6"/>
          <p:cNvSpPr/>
          <p:nvPr/>
        </p:nvSpPr>
        <p:spPr>
          <a:xfrm>
            <a:off x="868680" y="2240280"/>
            <a:ext cx="2331720" cy="502920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51560" y="2350008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Inicio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868680" y="301752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868680" y="33375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37947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868680" y="42519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868680" y="384048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868680" y="41605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868680" y="46177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868680" y="50749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68680" y="466344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Recursos</a:t>
            </a:r>
            <a:endParaRPr lang="en-US" sz="1200" dirty="0"/>
          </a:p>
        </p:txBody>
      </p:sp>
      <p:sp>
        <p:nvSpPr>
          <p:cNvPr id="20" name="Shape 17"/>
          <p:cNvSpPr/>
          <p:nvPr/>
        </p:nvSpPr>
        <p:spPr>
          <a:xfrm>
            <a:off x="868680" y="49834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868680" y="54406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868680" y="58978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3520440" y="1143000"/>
            <a:ext cx="8122615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3794760" y="1307592"/>
            <a:ext cx="752825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de acceso (según roles)</a:t>
            </a:r>
            <a:endParaRPr lang="en-US" sz="1400" dirty="0"/>
          </a:p>
        </p:txBody>
      </p:sp>
      <p:sp>
        <p:nvSpPr>
          <p:cNvPr id="25" name="Shape 22"/>
          <p:cNvSpPr/>
          <p:nvPr/>
        </p:nvSpPr>
        <p:spPr>
          <a:xfrm>
            <a:off x="3840480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26" name="Image 1" descr="/mnt/data/intranet/styles/images/material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080" y="2331720"/>
            <a:ext cx="502920" cy="502920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4663440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</a:t>
            </a:r>
            <a:endParaRPr lang="en-US" sz="1600" dirty="0"/>
          </a:p>
        </p:txBody>
      </p:sp>
      <p:sp>
        <p:nvSpPr>
          <p:cNvPr id="28" name="Text 24"/>
          <p:cNvSpPr/>
          <p:nvPr/>
        </p:nvSpPr>
        <p:spPr>
          <a:xfrm>
            <a:off x="4069080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29" name="Shape 25"/>
          <p:cNvSpPr/>
          <p:nvPr/>
        </p:nvSpPr>
        <p:spPr>
          <a:xfrm>
            <a:off x="6426098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0" name="Image 2" descr="/mnt/data/intranet/styles/images/entregas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698" y="2331720"/>
            <a:ext cx="502920" cy="502920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7249058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Entregas</a:t>
            </a:r>
            <a:endParaRPr lang="en-US" sz="1600" dirty="0"/>
          </a:p>
        </p:txBody>
      </p:sp>
      <p:sp>
        <p:nvSpPr>
          <p:cNvPr id="32" name="Text 27"/>
          <p:cNvSpPr/>
          <p:nvPr/>
        </p:nvSpPr>
        <p:spPr>
          <a:xfrm>
            <a:off x="6654698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33" name="Shape 28"/>
          <p:cNvSpPr/>
          <p:nvPr/>
        </p:nvSpPr>
        <p:spPr>
          <a:xfrm>
            <a:off x="9011717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4" name="Image 3" descr="/mnt/data/intranet/styles/images/enlaces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0317" y="2331720"/>
            <a:ext cx="502920" cy="502920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9834677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</a:t>
            </a:r>
            <a:endParaRPr lang="en-US" sz="1600" dirty="0"/>
          </a:p>
        </p:txBody>
      </p:sp>
      <p:sp>
        <p:nvSpPr>
          <p:cNvPr id="36" name="Text 30"/>
          <p:cNvSpPr/>
          <p:nvPr/>
        </p:nvSpPr>
        <p:spPr>
          <a:xfrm>
            <a:off x="9240317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37" name="Shape 31"/>
          <p:cNvSpPr/>
          <p:nvPr/>
        </p:nvSpPr>
        <p:spPr>
          <a:xfrm>
            <a:off x="3840480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8" name="Image 4" descr="/mnt/data/intranet/styles/images/nntt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9080" y="4069080"/>
            <a:ext cx="502920" cy="502920"/>
          </a:xfrm>
          <a:prstGeom prst="rect">
            <a:avLst/>
          </a:prstGeom>
        </p:spPr>
      </p:pic>
      <p:sp>
        <p:nvSpPr>
          <p:cNvPr id="39" name="Text 32"/>
          <p:cNvSpPr/>
          <p:nvPr/>
        </p:nvSpPr>
        <p:spPr>
          <a:xfrm>
            <a:off x="4663440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NNTT</a:t>
            </a:r>
            <a:endParaRPr lang="en-US" sz="1600" dirty="0"/>
          </a:p>
        </p:txBody>
      </p:sp>
      <p:sp>
        <p:nvSpPr>
          <p:cNvPr id="40" name="Text 33"/>
          <p:cNvSpPr/>
          <p:nvPr/>
        </p:nvSpPr>
        <p:spPr>
          <a:xfrm>
            <a:off x="4069080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1" name="Shape 34"/>
          <p:cNvSpPr/>
          <p:nvPr/>
        </p:nvSpPr>
        <p:spPr>
          <a:xfrm>
            <a:off x="6426098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42" name="Image 5" descr="/mnt/data/intranet/styles/images/correo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698" y="4069080"/>
            <a:ext cx="502920" cy="502920"/>
          </a:xfrm>
          <a:prstGeom prst="rect">
            <a:avLst/>
          </a:prstGeom>
        </p:spPr>
      </p:pic>
      <p:sp>
        <p:nvSpPr>
          <p:cNvPr id="43" name="Text 35"/>
          <p:cNvSpPr/>
          <p:nvPr/>
        </p:nvSpPr>
        <p:spPr>
          <a:xfrm>
            <a:off x="7249058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Correo</a:t>
            </a:r>
            <a:endParaRPr lang="en-US" sz="1600" dirty="0"/>
          </a:p>
        </p:txBody>
      </p:sp>
      <p:sp>
        <p:nvSpPr>
          <p:cNvPr id="44" name="Text 36"/>
          <p:cNvSpPr/>
          <p:nvPr/>
        </p:nvSpPr>
        <p:spPr>
          <a:xfrm>
            <a:off x="6654698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5" name="Shape 37"/>
          <p:cNvSpPr/>
          <p:nvPr/>
        </p:nvSpPr>
        <p:spPr>
          <a:xfrm>
            <a:off x="9011717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46" name="Image 6" descr="/mnt/data/intranet/styles/images/bancos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0317" y="4069080"/>
            <a:ext cx="502920" cy="502920"/>
          </a:xfrm>
          <a:prstGeom prst="rect">
            <a:avLst/>
          </a:prstGeom>
        </p:spPr>
      </p:pic>
      <p:sp>
        <p:nvSpPr>
          <p:cNvPr id="47" name="Text 38"/>
          <p:cNvSpPr/>
          <p:nvPr/>
        </p:nvSpPr>
        <p:spPr>
          <a:xfrm>
            <a:off x="9834677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Bancos</a:t>
            </a:r>
            <a:endParaRPr lang="en-US" sz="1600" dirty="0"/>
          </a:p>
        </p:txBody>
      </p:sp>
      <p:sp>
        <p:nvSpPr>
          <p:cNvPr id="48" name="Text 39"/>
          <p:cNvSpPr/>
          <p:nvPr/>
        </p:nvSpPr>
        <p:spPr>
          <a:xfrm>
            <a:off x="9240317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9" name="Shape 40"/>
          <p:cNvSpPr/>
          <p:nvPr/>
        </p:nvSpPr>
        <p:spPr>
          <a:xfrm>
            <a:off x="548640" y="6355080"/>
            <a:ext cx="210312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50" name="Text 41"/>
          <p:cNvSpPr/>
          <p:nvPr/>
        </p:nvSpPr>
        <p:spPr>
          <a:xfrm>
            <a:off x="548640" y="6409944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Menú por grupos</a:t>
            </a:r>
            <a:endParaRPr lang="en-US" sz="1200" dirty="0"/>
          </a:p>
        </p:txBody>
      </p:sp>
      <p:sp>
        <p:nvSpPr>
          <p:cNvPr id="51" name="Shape 42"/>
          <p:cNvSpPr/>
          <p:nvPr/>
        </p:nvSpPr>
        <p:spPr>
          <a:xfrm>
            <a:off x="2880360" y="6355080"/>
            <a:ext cx="210312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52" name="Text 43"/>
          <p:cNvSpPr/>
          <p:nvPr/>
        </p:nvSpPr>
        <p:spPr>
          <a:xfrm>
            <a:off x="2880360" y="6409944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 y enlaces</a:t>
            </a:r>
            <a:endParaRPr lang="en-US" sz="1200" dirty="0"/>
          </a:p>
        </p:txBody>
      </p:sp>
      <p:sp>
        <p:nvSpPr>
          <p:cNvPr id="53" name="Shape 44"/>
          <p:cNvSpPr/>
          <p:nvPr/>
        </p:nvSpPr>
        <p:spPr>
          <a:xfrm>
            <a:off x="5074920" y="6355080"/>
            <a:ext cx="274320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4" name="Text 45"/>
          <p:cNvSpPr/>
          <p:nvPr/>
        </p:nvSpPr>
        <p:spPr>
          <a:xfrm>
            <a:off x="5074920" y="6409944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Iframe / nueva pestaña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por diseño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corporativa, permisos por roles y controles básicos contra abuso.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66928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cancerber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17320"/>
            <a:ext cx="640080" cy="640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91640" y="1417320"/>
            <a:ext cx="4389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de acceso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143000" y="2011680"/>
            <a:ext cx="4983480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contra directorio corporativo (LDAP/AD).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 derivados de grupos: acceso mínimo necesario.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“Guardián” central: bloquea apps no registradas y accesos sin rol.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Protección CSRF en paneles de administración.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6537960" y="1143000"/>
            <a:ext cx="510509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6903720" y="1417320"/>
            <a:ext cx="464789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Controles anti‑abuso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903720" y="2011680"/>
            <a:ext cx="4647895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Captcha condicional: se puede relajar en red interna y reforzar en accesos remotos.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Sesión obligatoria para cualquier módulo.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Validaciones de entrada y saneado de salida (HTML escaping).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Descarga/instalación de plugins con verificación criptográfica (SHA-256).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6903720" y="5166360"/>
            <a:ext cx="464789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 típicos (ejemplo)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6903720" y="5440680"/>
            <a:ext cx="192024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903720" y="5495544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Administrador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8961120" y="5440680"/>
            <a:ext cx="192024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961120" y="5495544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Responsable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6903720" y="5870448"/>
            <a:ext cx="146304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6903720" y="5925312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 y enlaces se gestionan desde un panel con orden, grupos e iconografía.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80644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537960" y="1143000"/>
            <a:ext cx="510509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7" name="Image 0" descr="/mnt/data/intranet/styles/images/enlac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1417320"/>
            <a:ext cx="594360" cy="5943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45920" y="1389888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Enlaces, novedades y contenidos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143000" y="2057400"/>
            <a:ext cx="5074920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Agrupación por “grupo” (secciones).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Reordenación visual por drag/posición.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Habilitar / deshabilitar sin borrar.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Selector de iconos / imágenes del repositorio local.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1143000" y="4526280"/>
            <a:ext cx="5349240" cy="173736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143000" y="4526280"/>
            <a:ext cx="5349240" cy="320040"/>
          </a:xfrm>
          <a:prstGeom prst="rect">
            <a:avLst/>
          </a:prstGeom>
          <a:solidFill>
            <a:srgbClr val="E8F5EE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325880" y="4599432"/>
            <a:ext cx="109728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2606040" y="4599432"/>
            <a:ext cx="1828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Elemento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5532120" y="4599432"/>
            <a:ext cx="8229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Estado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1325880" y="493776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2606040" y="493776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 útil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5532120" y="493776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Activo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1325880" y="534924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2606040" y="534924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Publicación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5532120" y="534924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Activo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1325880" y="576072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NNTT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2606040" y="576072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Recurso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5532120" y="576072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Oculto</a:t>
            </a:r>
            <a:endParaRPr lang="en-US" sz="1100" dirty="0"/>
          </a:p>
        </p:txBody>
      </p:sp>
      <p:pic>
        <p:nvPicPr>
          <p:cNvPr id="24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1417320"/>
            <a:ext cx="594360" cy="594360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7635240" y="1389888"/>
            <a:ext cx="377921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de aplicaciones</a:t>
            </a:r>
            <a:endParaRPr lang="en-US" sz="2000" dirty="0"/>
          </a:p>
        </p:txBody>
      </p:sp>
      <p:sp>
        <p:nvSpPr>
          <p:cNvPr id="26" name="Text 22"/>
          <p:cNvSpPr/>
          <p:nvPr/>
        </p:nvSpPr>
        <p:spPr>
          <a:xfrm>
            <a:off x="7132320" y="2057400"/>
            <a:ext cx="4373575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Definición por app: ID, nombre, URL, grupo, icono, descripción.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Visibilidad por roles (JSON/CSV) y orden por posición.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Apertura en el panel o en pestaña nueva según necesidad.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unificado de administración (solo admins).</a:t>
            </a:r>
            <a:endParaRPr lang="en-US" sz="1500" dirty="0"/>
          </a:p>
        </p:txBody>
      </p:sp>
      <p:sp>
        <p:nvSpPr>
          <p:cNvPr id="27" name="Text 23"/>
          <p:cNvSpPr/>
          <p:nvPr/>
        </p:nvSpPr>
        <p:spPr>
          <a:xfrm>
            <a:off x="7132320" y="489204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Gobernanza</a:t>
            </a:r>
            <a:endParaRPr lang="en-US" sz="1200" dirty="0"/>
          </a:p>
        </p:txBody>
      </p:sp>
      <p:sp>
        <p:nvSpPr>
          <p:cNvPr id="28" name="Shape 24"/>
          <p:cNvSpPr/>
          <p:nvPr/>
        </p:nvSpPr>
        <p:spPr>
          <a:xfrm>
            <a:off x="7132320" y="5166360"/>
            <a:ext cx="109728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29" name="Text 25"/>
          <p:cNvSpPr/>
          <p:nvPr/>
        </p:nvSpPr>
        <p:spPr>
          <a:xfrm>
            <a:off x="7132320" y="5221224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CSRF</a:t>
            </a:r>
            <a:endParaRPr lang="en-US" sz="1200" dirty="0"/>
          </a:p>
        </p:txBody>
      </p:sp>
      <p:sp>
        <p:nvSpPr>
          <p:cNvPr id="30" name="Shape 26"/>
          <p:cNvSpPr/>
          <p:nvPr/>
        </p:nvSpPr>
        <p:spPr>
          <a:xfrm>
            <a:off x="8321040" y="5166360"/>
            <a:ext cx="118872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31" name="Text 27"/>
          <p:cNvSpPr/>
          <p:nvPr/>
        </p:nvSpPr>
        <p:spPr>
          <a:xfrm>
            <a:off x="8321040" y="5221224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</a:t>
            </a:r>
            <a:endParaRPr lang="en-US" sz="1200" dirty="0"/>
          </a:p>
        </p:txBody>
      </p:sp>
      <p:sp>
        <p:nvSpPr>
          <p:cNvPr id="32" name="Shape 28"/>
          <p:cNvSpPr/>
          <p:nvPr/>
        </p:nvSpPr>
        <p:spPr>
          <a:xfrm>
            <a:off x="9646920" y="5166360"/>
            <a:ext cx="118872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3" name="Text 29"/>
          <p:cNvSpPr/>
          <p:nvPr/>
        </p:nvSpPr>
        <p:spPr>
          <a:xfrm>
            <a:off x="9646920" y="5221224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Orden</a:t>
            </a:r>
            <a:endParaRPr lang="en-US" sz="1200" dirty="0"/>
          </a:p>
        </p:txBody>
      </p:sp>
      <p:sp>
        <p:nvSpPr>
          <p:cNvPr id="34" name="Shape 30"/>
          <p:cNvSpPr/>
          <p:nvPr/>
        </p:nvSpPr>
        <p:spPr>
          <a:xfrm>
            <a:off x="7132320" y="5596128"/>
            <a:ext cx="1828800" cy="38404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35" name="Text 31"/>
          <p:cNvSpPr/>
          <p:nvPr/>
        </p:nvSpPr>
        <p:spPr>
          <a:xfrm>
            <a:off x="7132320" y="565099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Habilitado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Extensibilidad: Plugin Store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 y actualización de módulos desde un catálogo remoto, con validaciones de seguridad.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640080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1005840" y="1417320"/>
            <a:ext cx="5852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Flujo de instalación (alto nivel)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1097280" y="1874520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8" name="Image 0" descr="/mnt/data/intranet/styles/images/enlac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984248"/>
            <a:ext cx="292608" cy="29260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600200" y="2002536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Leer index.json del store (HTTPS)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3840480" y="2377440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097280" y="2532888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12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2642616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600200" y="2660904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Seleccionar plugin y descargar ZIP</a:t>
            </a:r>
            <a:endParaRPr lang="en-US" sz="1300" dirty="0"/>
          </a:p>
        </p:txBody>
      </p:sp>
      <p:sp>
        <p:nvSpPr>
          <p:cNvPr id="14" name="Shape 10"/>
          <p:cNvSpPr/>
          <p:nvPr/>
        </p:nvSpPr>
        <p:spPr>
          <a:xfrm>
            <a:off x="3840480" y="3035808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5" name="Shape 11"/>
          <p:cNvSpPr/>
          <p:nvPr/>
        </p:nvSpPr>
        <p:spPr>
          <a:xfrm>
            <a:off x="1097280" y="3191256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16" name="Image 2" descr="/mnt/data/intranet/styles/images/cancerbero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3300984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600200" y="3319272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Verificar integridad (SHA‑256)</a:t>
            </a:r>
            <a:endParaRPr lang="en-US" sz="1300" dirty="0"/>
          </a:p>
        </p:txBody>
      </p:sp>
      <p:sp>
        <p:nvSpPr>
          <p:cNvPr id="18" name="Shape 13"/>
          <p:cNvSpPr/>
          <p:nvPr/>
        </p:nvSpPr>
        <p:spPr>
          <a:xfrm>
            <a:off x="3840480" y="3694176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9" name="Shape 14"/>
          <p:cNvSpPr/>
          <p:nvPr/>
        </p:nvSpPr>
        <p:spPr>
          <a:xfrm>
            <a:off x="1097280" y="3849624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0" name="Image 3" descr="/mnt/data/intranet/styles/images/cancerbero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440" y="3959352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600200" y="397764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Extraer ZIP de forma segura</a:t>
            </a:r>
            <a:endParaRPr lang="en-US" sz="1300" dirty="0"/>
          </a:p>
        </p:txBody>
      </p:sp>
      <p:sp>
        <p:nvSpPr>
          <p:cNvPr id="22" name="Shape 16"/>
          <p:cNvSpPr/>
          <p:nvPr/>
        </p:nvSpPr>
        <p:spPr>
          <a:xfrm>
            <a:off x="3840480" y="4352544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3" name="Shape 17"/>
          <p:cNvSpPr/>
          <p:nvPr/>
        </p:nvSpPr>
        <p:spPr>
          <a:xfrm>
            <a:off x="1097280" y="4507992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4" name="Image 4" descr="/mnt/data/intranet/styles/images/dev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440" y="4617720"/>
            <a:ext cx="292608" cy="29260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1600200" y="4636008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 plugin.json (id, name, version)</a:t>
            </a:r>
            <a:endParaRPr lang="en-US" sz="1300" dirty="0"/>
          </a:p>
        </p:txBody>
      </p:sp>
      <p:sp>
        <p:nvSpPr>
          <p:cNvPr id="26" name="Shape 19"/>
          <p:cNvSpPr/>
          <p:nvPr/>
        </p:nvSpPr>
        <p:spPr>
          <a:xfrm>
            <a:off x="3840480" y="5010912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7" name="Shape 20"/>
          <p:cNvSpPr/>
          <p:nvPr/>
        </p:nvSpPr>
        <p:spPr>
          <a:xfrm>
            <a:off x="1097280" y="5166360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8" name="Image 5" descr="/mnt/data/intranet/styles/images/b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440" y="5276088"/>
            <a:ext cx="292608" cy="292608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1600200" y="5294376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Ejecutar SQL opcional de migración</a:t>
            </a:r>
            <a:endParaRPr lang="en-US" sz="1300" dirty="0"/>
          </a:p>
        </p:txBody>
      </p:sp>
      <p:sp>
        <p:nvSpPr>
          <p:cNvPr id="30" name="Shape 22"/>
          <p:cNvSpPr/>
          <p:nvPr/>
        </p:nvSpPr>
        <p:spPr>
          <a:xfrm>
            <a:off x="3840480" y="5669280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1" name="Shape 23"/>
          <p:cNvSpPr/>
          <p:nvPr/>
        </p:nvSpPr>
        <p:spPr>
          <a:xfrm>
            <a:off x="1097280" y="5824728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32" name="Image 6" descr="/mnt/data/intranet/styles/images/home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4440" y="5934456"/>
            <a:ext cx="292608" cy="292608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1600200" y="5952744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Registrar plugin instalado y habilitar</a:t>
            </a:r>
            <a:endParaRPr lang="en-US" sz="1300" dirty="0"/>
          </a:p>
        </p:txBody>
      </p:sp>
      <p:sp>
        <p:nvSpPr>
          <p:cNvPr id="34" name="Shape 25"/>
          <p:cNvSpPr/>
          <p:nvPr/>
        </p:nvSpPr>
        <p:spPr>
          <a:xfrm>
            <a:off x="7132320" y="1143000"/>
            <a:ext cx="451073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35" name="Image 7" descr="/mnt/data/intranet/styles/images/dev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8080" y="1417320"/>
            <a:ext cx="594360" cy="594360"/>
          </a:xfrm>
          <a:prstGeom prst="rect">
            <a:avLst/>
          </a:prstGeom>
        </p:spPr>
      </p:pic>
      <p:sp>
        <p:nvSpPr>
          <p:cNvPr id="36" name="Text 26"/>
          <p:cNvSpPr/>
          <p:nvPr/>
        </p:nvSpPr>
        <p:spPr>
          <a:xfrm>
            <a:off x="8183880" y="1389888"/>
            <a:ext cx="323057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plugins (admins)</a:t>
            </a:r>
            <a:endParaRPr lang="en-US" sz="1800" dirty="0"/>
          </a:p>
        </p:txBody>
      </p:sp>
      <p:sp>
        <p:nvSpPr>
          <p:cNvPr id="37" name="Text 27"/>
          <p:cNvSpPr/>
          <p:nvPr/>
        </p:nvSpPr>
        <p:spPr>
          <a:xfrm>
            <a:off x="7452360" y="2057400"/>
            <a:ext cx="3916375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Listar plugins instalados vs disponibles.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Instalar / actualizar / desinstalar.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Habilitar / deshabilitar por plugin.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Registrar versión y procedencia del paquete.</a:t>
            </a:r>
            <a:endParaRPr lang="en-US" sz="1450" dirty="0"/>
          </a:p>
        </p:txBody>
      </p:sp>
      <p:sp>
        <p:nvSpPr>
          <p:cNvPr id="38" name="Text 28"/>
          <p:cNvSpPr/>
          <p:nvPr/>
        </p:nvSpPr>
        <p:spPr>
          <a:xfrm>
            <a:off x="7452360" y="4434840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incluida</a:t>
            </a:r>
            <a:endParaRPr lang="en-US" sz="1200" dirty="0"/>
          </a:p>
        </p:txBody>
      </p:sp>
      <p:sp>
        <p:nvSpPr>
          <p:cNvPr id="39" name="Shape 29"/>
          <p:cNvSpPr/>
          <p:nvPr/>
        </p:nvSpPr>
        <p:spPr>
          <a:xfrm>
            <a:off x="7452360" y="4709160"/>
            <a:ext cx="1280160" cy="38404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40" name="Text 30"/>
          <p:cNvSpPr/>
          <p:nvPr/>
        </p:nvSpPr>
        <p:spPr>
          <a:xfrm>
            <a:off x="7452360" y="4764024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</a:t>
            </a:r>
            <a:endParaRPr lang="en-US" sz="1200" dirty="0"/>
          </a:p>
        </p:txBody>
      </p:sp>
      <p:sp>
        <p:nvSpPr>
          <p:cNvPr id="41" name="Shape 31"/>
          <p:cNvSpPr/>
          <p:nvPr/>
        </p:nvSpPr>
        <p:spPr>
          <a:xfrm>
            <a:off x="8961120" y="4709160"/>
            <a:ext cx="146304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42" name="Text 32"/>
          <p:cNvSpPr/>
          <p:nvPr/>
        </p:nvSpPr>
        <p:spPr>
          <a:xfrm>
            <a:off x="8961120" y="4764024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SHA‑256</a:t>
            </a:r>
            <a:endParaRPr lang="en-US" sz="1200" dirty="0"/>
          </a:p>
        </p:txBody>
      </p:sp>
      <p:sp>
        <p:nvSpPr>
          <p:cNvPr id="43" name="Shape 33"/>
          <p:cNvSpPr/>
          <p:nvPr/>
        </p:nvSpPr>
        <p:spPr>
          <a:xfrm>
            <a:off x="7452360" y="5138928"/>
            <a:ext cx="160020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44" name="Text 34"/>
          <p:cNvSpPr/>
          <p:nvPr/>
        </p:nvSpPr>
        <p:spPr>
          <a:xfrm>
            <a:off x="7452360" y="5193792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plugin.json</a:t>
            </a:r>
            <a:endParaRPr lang="en-US" sz="1200" dirty="0"/>
          </a:p>
        </p:txBody>
      </p:sp>
      <p:sp>
        <p:nvSpPr>
          <p:cNvPr id="45" name="Shape 35"/>
          <p:cNvSpPr/>
          <p:nvPr/>
        </p:nvSpPr>
        <p:spPr>
          <a:xfrm>
            <a:off x="9281160" y="5138928"/>
            <a:ext cx="1645920" cy="384048"/>
          </a:xfrm>
          <a:prstGeom prst="roundRect">
            <a:avLst/>
          </a:prstGeom>
          <a:solidFill>
            <a:srgbClr val="8B5CF6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46" name="Text 36"/>
          <p:cNvSpPr/>
          <p:nvPr/>
        </p:nvSpPr>
        <p:spPr>
          <a:xfrm>
            <a:off x="9281160" y="5193792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 opcional</a:t>
            </a:r>
            <a:endParaRPr lang="en-US" sz="1200" dirty="0"/>
          </a:p>
        </p:txBody>
      </p:sp>
      <p:sp>
        <p:nvSpPr>
          <p:cNvPr id="47" name="Shape 37"/>
          <p:cNvSpPr/>
          <p:nvPr/>
        </p:nvSpPr>
        <p:spPr>
          <a:xfrm>
            <a:off x="7452360" y="5568696"/>
            <a:ext cx="160020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48" name="Text 38"/>
          <p:cNvSpPr/>
          <p:nvPr/>
        </p:nvSpPr>
        <p:spPr>
          <a:xfrm>
            <a:off x="7452360" y="5623560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Zip seguro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Módulos disponibles (ejemplos)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portal agrupa módulos funcionales; la visibilidad depende del rol.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7" name="Image 0" descr="/mnt/data/intranet/styles/images/materia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1691640"/>
            <a:ext cx="502920" cy="5029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91640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 / adquisiciones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143000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Solicitud y registro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Adjuntos PDF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Filtros y exportaciones</a:t>
            </a:r>
            <a:endParaRPr lang="en-US" sz="1280" dirty="0"/>
          </a:p>
        </p:txBody>
      </p:sp>
      <p:sp>
        <p:nvSpPr>
          <p:cNvPr id="10" name="Shape 7"/>
          <p:cNvSpPr/>
          <p:nvPr/>
        </p:nvSpPr>
        <p:spPr>
          <a:xfrm>
            <a:off x="4460138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1" name="Image 1" descr="/mnt/data/intranet/styles/images/entregas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738" y="1691640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283098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Entregas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734458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 de entregas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Histórico y consultas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Informes</a:t>
            </a:r>
            <a:endParaRPr lang="en-US" sz="1280" dirty="0"/>
          </a:p>
        </p:txBody>
      </p:sp>
      <p:sp>
        <p:nvSpPr>
          <p:cNvPr id="14" name="Shape 10"/>
          <p:cNvSpPr/>
          <p:nvPr/>
        </p:nvSpPr>
        <p:spPr>
          <a:xfrm>
            <a:off x="8051597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5" name="Image 2" descr="/mnt/data/intranet/styles/images/cancerbero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197" y="1691640"/>
            <a:ext cx="502920" cy="50292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8874557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Incidencias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8325917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Alta y seguimiento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Adjuntos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Trazabilidad</a:t>
            </a:r>
            <a:endParaRPr lang="en-US" sz="1280" dirty="0"/>
          </a:p>
        </p:txBody>
      </p:sp>
      <p:sp>
        <p:nvSpPr>
          <p:cNvPr id="18" name="Shape 13"/>
          <p:cNvSpPr/>
          <p:nvPr/>
        </p:nvSpPr>
        <p:spPr>
          <a:xfrm>
            <a:off x="868680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9" name="Image 3" descr="/mnt/data/intranet/styles/images/bancos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4160520"/>
            <a:ext cx="502920" cy="502920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1691640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flota</a:t>
            </a:r>
            <a:endParaRPr lang="en-US" sz="1500" dirty="0"/>
          </a:p>
        </p:txBody>
      </p:sp>
      <p:sp>
        <p:nvSpPr>
          <p:cNvPr id="21" name="Text 15"/>
          <p:cNvSpPr/>
          <p:nvPr/>
        </p:nvSpPr>
        <p:spPr>
          <a:xfrm>
            <a:off x="1143000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Inventario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Mantenimientos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Documentación</a:t>
            </a:r>
            <a:endParaRPr lang="en-US" sz="1280" dirty="0"/>
          </a:p>
        </p:txBody>
      </p:sp>
      <p:sp>
        <p:nvSpPr>
          <p:cNvPr id="22" name="Shape 16"/>
          <p:cNvSpPr/>
          <p:nvPr/>
        </p:nvSpPr>
        <p:spPr>
          <a:xfrm>
            <a:off x="4460138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23" name="Image 4" descr="/mnt/data/intranet/styles/images/enlaces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738" y="4160520"/>
            <a:ext cx="502920" cy="502920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5283098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 / novedades</a:t>
            </a:r>
            <a:endParaRPr lang="en-US" sz="1500" dirty="0"/>
          </a:p>
        </p:txBody>
      </p:sp>
      <p:sp>
        <p:nvSpPr>
          <p:cNvPr id="25" name="Text 18"/>
          <p:cNvSpPr/>
          <p:nvPr/>
        </p:nvSpPr>
        <p:spPr>
          <a:xfrm>
            <a:off x="4734458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Contenidos agrupados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Avisos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Analítica de clics</a:t>
            </a:r>
            <a:endParaRPr lang="en-US" sz="1280" dirty="0"/>
          </a:p>
        </p:txBody>
      </p:sp>
      <p:sp>
        <p:nvSpPr>
          <p:cNvPr id="26" name="Shape 19"/>
          <p:cNvSpPr/>
          <p:nvPr/>
        </p:nvSpPr>
        <p:spPr>
          <a:xfrm>
            <a:off x="8051597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27" name="Image 5" descr="/mnt/data/intranet/styles/images/correo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0197" y="4160520"/>
            <a:ext cx="502920" cy="502920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8874557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 y utilidades</a:t>
            </a:r>
            <a:endParaRPr lang="en-US" sz="1500" dirty="0"/>
          </a:p>
        </p:txBody>
      </p:sp>
      <p:sp>
        <p:nvSpPr>
          <p:cNvPr id="29" name="Text 21"/>
          <p:cNvSpPr/>
          <p:nvPr/>
        </p:nvSpPr>
        <p:spPr>
          <a:xfrm>
            <a:off x="8325917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Listín/recursos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Accesos a terceros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Herramientas rápidas</a:t>
            </a:r>
            <a:endParaRPr lang="en-US" sz="128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Arquitectura (alto nivel)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Núcleo común + módulos, con autenticación corporativa y base de datos.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914400" y="17830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1920240"/>
            <a:ext cx="2971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Navegador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914400" y="22402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 autenticado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617720" y="1783080"/>
            <a:ext cx="3474720" cy="822960"/>
          </a:xfrm>
          <a:prstGeom prst="roundRect">
            <a:avLst/>
          </a:prstGeom>
          <a:solidFill>
            <a:srgbClr val="E8F5EE"/>
          </a:solidFill>
          <a:ln w="12700">
            <a:solidFill>
              <a:srgbClr val="C7EAD6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617720" y="192024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Intranet (PHP)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617720" y="2240280"/>
            <a:ext cx="3474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· Guardián · Catálogo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8732520" y="1783080"/>
            <a:ext cx="256032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pic>
        <p:nvPicPr>
          <p:cNvPr id="13" name="Image 0" descr="/mnt/data/intranet/styles/images/b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6528" y="1956816"/>
            <a:ext cx="347472" cy="347472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9281160" y="192024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de datos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8732520" y="224028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· métricas · datos app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3749040" y="2194560"/>
            <a:ext cx="868680" cy="0"/>
          </a:xfrm>
          <a:prstGeom prst="line">
            <a:avLst/>
          </a:prstGeom>
          <a:noFill/>
          <a:ln w="3810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17" name="Shape 14"/>
          <p:cNvSpPr/>
          <p:nvPr/>
        </p:nvSpPr>
        <p:spPr>
          <a:xfrm>
            <a:off x="8092440" y="2194560"/>
            <a:ext cx="594360" cy="0"/>
          </a:xfrm>
          <a:prstGeom prst="line">
            <a:avLst/>
          </a:prstGeom>
          <a:noFill/>
          <a:ln w="3810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18" name="Shape 15"/>
          <p:cNvSpPr/>
          <p:nvPr/>
        </p:nvSpPr>
        <p:spPr>
          <a:xfrm>
            <a:off x="2057400" y="38404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2057400" y="3977640"/>
            <a:ext cx="2971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Directorio corporativo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2057400" y="42976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Usuarios · grupos · roles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5623560" y="38404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pic>
        <p:nvPicPr>
          <p:cNvPr id="22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152" y="4032504"/>
            <a:ext cx="347472" cy="347472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6355080" y="397764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 Store</a:t>
            </a:r>
            <a:endParaRPr lang="en-US" sz="1400" dirty="0"/>
          </a:p>
        </p:txBody>
      </p:sp>
      <p:sp>
        <p:nvSpPr>
          <p:cNvPr id="24" name="Text 20"/>
          <p:cNvSpPr/>
          <p:nvPr/>
        </p:nvSpPr>
        <p:spPr>
          <a:xfrm>
            <a:off x="5623560" y="42976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ZIP + manifest + (SQL opcional)</a:t>
            </a:r>
            <a:endParaRPr lang="en-US" sz="1100" dirty="0"/>
          </a:p>
        </p:txBody>
      </p:sp>
      <p:sp>
        <p:nvSpPr>
          <p:cNvPr id="25" name="Shape 21"/>
          <p:cNvSpPr/>
          <p:nvPr/>
        </p:nvSpPr>
        <p:spPr>
          <a:xfrm>
            <a:off x="6355080" y="2606040"/>
            <a:ext cx="-1828800" cy="1143000"/>
          </a:xfrm>
          <a:prstGeom prst="line">
            <a:avLst/>
          </a:prstGeom>
          <a:noFill/>
          <a:ln w="3175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26" name="Shape 22"/>
          <p:cNvSpPr/>
          <p:nvPr/>
        </p:nvSpPr>
        <p:spPr>
          <a:xfrm>
            <a:off x="6537960" y="2606040"/>
            <a:ext cx="1097280" cy="1143000"/>
          </a:xfrm>
          <a:prstGeom prst="line">
            <a:avLst/>
          </a:prstGeom>
          <a:noFill/>
          <a:ln w="3175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27" name="Text 23"/>
          <p:cNvSpPr/>
          <p:nvPr/>
        </p:nvSpPr>
        <p:spPr>
          <a:xfrm>
            <a:off x="1005840" y="5715000"/>
            <a:ext cx="101800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Módulos (apps/*) comparten estilos y librerías comunes (common/*)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Métricas y trazabilidad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Contadores agregados de uso para entender adopción y priorizar mejoras.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98932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720840" y="1143000"/>
            <a:ext cx="49222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1005840" y="141732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se mide?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143000" y="2011680"/>
            <a:ext cx="53492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Visitas al portal (por periodo).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Clics en aplicaciones y enlaces (agregado).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contenidos y tendencias por sección.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para cuadros de mando internos.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005840" y="4069080"/>
            <a:ext cx="5486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visual (ilustrativo)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143000" y="43891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2057400" y="4434840"/>
            <a:ext cx="4480560" cy="20116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143000" y="489204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2057400" y="4937760"/>
            <a:ext cx="3291840" cy="20116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143000" y="539496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2057400" y="5440680"/>
            <a:ext cx="2194560" cy="20116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086600" y="1417320"/>
            <a:ext cx="437357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Privacidad y minimización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7086600" y="2011680"/>
            <a:ext cx="4373575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reporting se priorizan métricas agregadas.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detalles de auditoría (si se activan) se gestionan con acceso restringido.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 presentación no incluye identificadores personales ni ejemplos reales.</a:t>
            </a:r>
            <a:endParaRPr lang="en-US" sz="1450" dirty="0"/>
          </a:p>
        </p:txBody>
      </p:sp>
      <p:sp>
        <p:nvSpPr>
          <p:cNvPr id="18" name="Shape 16"/>
          <p:cNvSpPr/>
          <p:nvPr/>
        </p:nvSpPr>
        <p:spPr>
          <a:xfrm>
            <a:off x="7086600" y="3840480"/>
            <a:ext cx="4373575" cy="237744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ED7A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315200" y="3977640"/>
            <a:ext cx="914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9A34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7315200" y="4297680"/>
            <a:ext cx="3962095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34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valores del gráfico son ilustrativos. La intranet permite contar visitas/clics y extender cuadros de mando internos sin exponer datos personales en presentaciones.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Organización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Equipo Intranet</dc:creator>
  <cp:lastModifiedBy>Equipo Intranet</cp:lastModifiedBy>
  <cp:revision>1</cp:revision>
  <dcterms:created xsi:type="dcterms:W3CDTF">2026-03-04T08:04:05Z</dcterms:created>
  <dcterms:modified xsi:type="dcterms:W3CDTF">2026-03-04T08:04:05Z</dcterms:modified>
</cp:coreProperties>
</file>