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F4C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02920" y="502920"/>
            <a:ext cx="201168" cy="5394960"/>
          </a:xfrm>
          <a:prstGeom prst="rect">
            <a:avLst/>
          </a:prstGeom>
          <a:solidFill>
            <a:srgbClr val="C977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9052560" y="0"/>
            <a:ext cx="3136392" cy="6858000"/>
          </a:xfrm>
          <a:prstGeom prst="rect">
            <a:avLst/>
          </a:prstGeom>
          <a:solidFill>
            <a:srgbClr val="C977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logo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1320" y="320040"/>
            <a:ext cx="585029" cy="5029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14400" y="822960"/>
            <a:ext cx="402336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 b="1">
                <a:solidFill>
                  <a:srgbClr val="FDE68A"/>
                </a:solidFill>
                <a:latin typeface="Bahnschrift"/>
              </a:defRPr>
            </a:pPr>
            <a:r>
              <a:t>Version de trabajo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1325880"/>
            <a:ext cx="73152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800" b="1">
                <a:solidFill>
                  <a:srgbClr val="F9FAFB"/>
                </a:solidFill>
                <a:latin typeface="Bahnschrift"/>
              </a:defRPr>
            </a:pPr>
            <a:r>
              <a:t>Nucleo renovado y listo para nueva build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3154680"/>
            <a:ext cx="694944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0">
                <a:solidFill>
                  <a:srgbClr val="E5E7EB"/>
                </a:solidFill>
                <a:latin typeface="Aptos"/>
              </a:defRPr>
            </a:pPr>
            <a:r>
              <a:t>Resumen ejecutivo del estado actual del instalador, la configuracion externa y el flujo de core-update.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5349240"/>
            <a:ext cx="484632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0">
                <a:solidFill>
                  <a:srgbClr val="FDE68A"/>
                </a:solidFill>
                <a:latin typeface="Aptos"/>
              </a:defRPr>
            </a:pPr>
            <a:r>
              <a:t>Nucleo de la Intranet 2026 | 2026-04-01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6400800"/>
            <a:ext cx="7955279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900" b="0">
                <a:solidFill>
                  <a:srgbClr val="E5E7EB"/>
                </a:solidFill>
                <a:latin typeface="Aptos"/>
              </a:defRPr>
            </a:pPr>
            <a:r>
              <a:t>Presentacion generada desde docs/presentaciones.json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320040"/>
          </a:xfrm>
          <a:prstGeom prst="rect">
            <a:avLst/>
          </a:prstGeom>
          <a:solidFill>
            <a:srgbClr val="0F4C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658368"/>
            <a:ext cx="182880" cy="457200"/>
          </a:xfrm>
          <a:prstGeom prst="rect">
            <a:avLst/>
          </a:prstGeom>
          <a:solidFill>
            <a:srgbClr val="C977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1320" y="320040"/>
            <a:ext cx="585029" cy="5029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8680" y="603504"/>
            <a:ext cx="877824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0F172A"/>
                </a:solidFill>
                <a:latin typeface="Bahnschrift"/>
              </a:defRPr>
            </a:pPr>
            <a:r>
              <a:t>Objetivo de esta version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68680" y="1325880"/>
            <a:ext cx="10241280" cy="713232"/>
          </a:xfrm>
          <a:prstGeom prst="roundRect">
            <a:avLst/>
          </a:prstGeom>
          <a:solidFill>
            <a:srgbClr val="C977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52400" rIns="152400"/>
          <a:lstStyle/>
          <a:p>
            <a:pPr algn="l">
              <a:defRPr sz="1400" b="1">
                <a:solidFill>
                  <a:srgbClr val="FFF7ED"/>
                </a:solidFill>
                <a:latin typeface="Aptos"/>
              </a:defRPr>
            </a:pPr>
            <a:r>
              <a:t>Pasar de una intranet ligada a una sede concreta a un nucleo reutilizable por otras provincias y otros organismos.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0120" y="2331720"/>
            <a:ext cx="9418320" cy="347472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El branding visible ya se recoge en el instalador y se propaga con helpers comunes.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La ruta recomendada para configuracion sensible pasa a /etc/intranet/intranet-config.php.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La documentacion Markdown de docs ya esta alineada con el estado real del codigo.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La siguiente build del nucleo puede apoyarse en una base documental y tecnica coherente.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561320" y="5989320"/>
            <a:ext cx="914400" cy="310896"/>
          </a:xfrm>
          <a:prstGeom prst="roundRect">
            <a:avLst/>
          </a:prstGeom>
          <a:solidFill>
            <a:srgbClr val="0F4C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100" b="1">
                <a:solidFill>
                  <a:srgbClr val="F8FAFC"/>
                </a:solidFill>
                <a:latin typeface="Bahnschrift"/>
              </a:defRPr>
            </a:pPr>
            <a:r>
              <a:t>2/8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6400800"/>
            <a:ext cx="7955279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Aptos"/>
              </a:defRPr>
            </a:pPr>
            <a:r>
              <a:t>Nucleo de la Intranet 2026 | 2026-04-01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320040"/>
          </a:xfrm>
          <a:prstGeom prst="rect">
            <a:avLst/>
          </a:prstGeom>
          <a:solidFill>
            <a:srgbClr val="0F4C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658368"/>
            <a:ext cx="182880" cy="457200"/>
          </a:xfrm>
          <a:prstGeom prst="rect">
            <a:avLst/>
          </a:prstGeom>
          <a:solidFill>
            <a:srgbClr val="C977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1320" y="320040"/>
            <a:ext cx="585029" cy="5029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8680" y="603504"/>
            <a:ext cx="877824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0F172A"/>
                </a:solidFill>
                <a:latin typeface="Bahnschrift"/>
              </a:defRPr>
            </a:pPr>
            <a:r>
              <a:t>Que ha cambiado en el instalador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68680" y="1325880"/>
            <a:ext cx="10241280" cy="713232"/>
          </a:xfrm>
          <a:prstGeom prst="roundRect">
            <a:avLst/>
          </a:prstGeom>
          <a:solidFill>
            <a:srgbClr val="C977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52400" rIns="152400"/>
          <a:lstStyle/>
          <a:p>
            <a:pPr algn="l">
              <a:defRPr sz="1400" b="1">
                <a:solidFill>
                  <a:srgbClr val="FFF7ED"/>
                </a:solidFill>
                <a:latin typeface="Aptos"/>
              </a:defRPr>
            </a:pPr>
            <a:r>
              <a:t>El paso 1 ya no recoge solo datos tecnicos: ahora define la identidad de la intranet.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0120" y="2331720"/>
            <a:ext cx="9418320" cy="347472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Se guardan site_name, organization_name, territory_name, unit_name, website_url y welcome_entity.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common/config.php genera constantes y helpers para reutilizar esos valores por todo el nucleo.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La intranet deja de depender visualmente de cadenas fijas como CSIF Sevilla.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El ultimo paso sigue generando theme-vars.css, logos y el lock de instalacion.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561320" y="5989320"/>
            <a:ext cx="914400" cy="310896"/>
          </a:xfrm>
          <a:prstGeom prst="roundRect">
            <a:avLst/>
          </a:prstGeom>
          <a:solidFill>
            <a:srgbClr val="0F4C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100" b="1">
                <a:solidFill>
                  <a:srgbClr val="F8FAFC"/>
                </a:solidFill>
                <a:latin typeface="Bahnschrift"/>
              </a:defRPr>
            </a:pPr>
            <a:r>
              <a:t>3/8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6400800"/>
            <a:ext cx="7955279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Aptos"/>
              </a:defRPr>
            </a:pPr>
            <a:r>
              <a:t>Nucleo de la Intranet 2026 | 2026-04-01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320040"/>
          </a:xfrm>
          <a:prstGeom prst="rect">
            <a:avLst/>
          </a:prstGeom>
          <a:solidFill>
            <a:srgbClr val="0F4C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658368"/>
            <a:ext cx="182880" cy="457200"/>
          </a:xfrm>
          <a:prstGeom prst="rect">
            <a:avLst/>
          </a:prstGeom>
          <a:solidFill>
            <a:srgbClr val="C977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1320" y="320040"/>
            <a:ext cx="585029" cy="5029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8680" y="603504"/>
            <a:ext cx="877824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0F172A"/>
                </a:solidFill>
                <a:latin typeface="Bahnschrift"/>
              </a:defRPr>
            </a:pPr>
            <a:r>
              <a:t>Flujo actual de instalacion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68680" y="1325880"/>
            <a:ext cx="10241280" cy="713232"/>
          </a:xfrm>
          <a:prstGeom prst="roundRect">
            <a:avLst/>
          </a:prstGeom>
          <a:solidFill>
            <a:srgbClr val="C977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52400" rIns="152400"/>
          <a:lstStyle/>
          <a:p>
            <a:pPr algn="l">
              <a:defRPr sz="1400" b="1">
                <a:solidFill>
                  <a:srgbClr val="FFF7ED"/>
                </a:solidFill>
                <a:latin typeface="Aptos"/>
              </a:defRPr>
            </a:pPr>
            <a:r>
              <a:t>El proceso queda estructurado en seis pasos claros y verificables.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0120" y="2331720"/>
            <a:ext cx="9418320" cy="347472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1. Marca, ambito y chequeo de requisitos.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2. Conexion y preparacion de la base de datos.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3. Eleccion entre LDAP y LDAPS.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4. Carga o preparacion del certificado de CA para LDAPS.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5. Parametros LDAP y prueba de conexion.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6. Tema, logos y escritura final de configuracion.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561320" y="5989320"/>
            <a:ext cx="914400" cy="310896"/>
          </a:xfrm>
          <a:prstGeom prst="roundRect">
            <a:avLst/>
          </a:prstGeom>
          <a:solidFill>
            <a:srgbClr val="0F4C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100" b="1">
                <a:solidFill>
                  <a:srgbClr val="F8FAFC"/>
                </a:solidFill>
                <a:latin typeface="Bahnschrift"/>
              </a:defRPr>
            </a:pPr>
            <a:r>
              <a:t>4/8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6400800"/>
            <a:ext cx="7955279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Aptos"/>
              </a:defRPr>
            </a:pPr>
            <a:r>
              <a:t>Nucleo de la Intranet 2026 | 2026-04-01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320040"/>
          </a:xfrm>
          <a:prstGeom prst="rect">
            <a:avLst/>
          </a:prstGeom>
          <a:solidFill>
            <a:srgbClr val="0F4C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658368"/>
            <a:ext cx="182880" cy="457200"/>
          </a:xfrm>
          <a:prstGeom prst="rect">
            <a:avLst/>
          </a:prstGeom>
          <a:solidFill>
            <a:srgbClr val="C977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1320" y="320040"/>
            <a:ext cx="585029" cy="5029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8680" y="603504"/>
            <a:ext cx="877824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0F172A"/>
                </a:solidFill>
                <a:latin typeface="Bahnschrift"/>
              </a:defRPr>
            </a:pPr>
            <a:r>
              <a:t>Configuracion externa y seguridad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68680" y="1325880"/>
            <a:ext cx="10241280" cy="713232"/>
          </a:xfrm>
          <a:prstGeom prst="roundRect">
            <a:avLst/>
          </a:prstGeom>
          <a:solidFill>
            <a:srgbClr val="C977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52400" rIns="152400"/>
          <a:lstStyle/>
          <a:p>
            <a:pPr algn="l">
              <a:defRPr sz="1400" b="1">
                <a:solidFill>
                  <a:srgbClr val="FFF7ED"/>
                </a:solidFill>
                <a:latin typeface="Aptos"/>
              </a:defRPr>
            </a:pPr>
            <a:r>
              <a:t>La configuracion sensible sale del repositorio y pasa a una ruta generica.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0120" y="2331720"/>
            <a:ext cx="9418320" cy="347472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Ruta recomendada: /etc/intranet/intranet-config.php.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Ruta legacy mantenida: /etc/csif/intranet-config.php.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Aqui viven claves del Store, publicacion de core-updates y otros overrides operativos.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common/config.php queda como base generada por el instalador, no como contenedor ideal de secretos.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561320" y="5989320"/>
            <a:ext cx="914400" cy="310896"/>
          </a:xfrm>
          <a:prstGeom prst="roundRect">
            <a:avLst/>
          </a:prstGeom>
          <a:solidFill>
            <a:srgbClr val="0F4C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100" b="1">
                <a:solidFill>
                  <a:srgbClr val="F8FAFC"/>
                </a:solidFill>
                <a:latin typeface="Bahnschrift"/>
              </a:defRPr>
            </a:pPr>
            <a:r>
              <a:t>5/8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6400800"/>
            <a:ext cx="7955279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Aptos"/>
              </a:defRPr>
            </a:pPr>
            <a:r>
              <a:t>Nucleo de la Intranet 2026 | 2026-04-01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320040"/>
          </a:xfrm>
          <a:prstGeom prst="rect">
            <a:avLst/>
          </a:prstGeom>
          <a:solidFill>
            <a:srgbClr val="0F4C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658368"/>
            <a:ext cx="182880" cy="457200"/>
          </a:xfrm>
          <a:prstGeom prst="rect">
            <a:avLst/>
          </a:prstGeom>
          <a:solidFill>
            <a:srgbClr val="C977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1320" y="320040"/>
            <a:ext cx="585029" cy="5029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8680" y="603504"/>
            <a:ext cx="877824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0F172A"/>
                </a:solidFill>
                <a:latin typeface="Bahnschrift"/>
              </a:defRPr>
            </a:pPr>
            <a:r>
              <a:t>LDAP, LDAPS y certificados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68680" y="1325880"/>
            <a:ext cx="10241280" cy="713232"/>
          </a:xfrm>
          <a:prstGeom prst="roundRect">
            <a:avLst/>
          </a:prstGeom>
          <a:solidFill>
            <a:srgbClr val="C977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52400" rIns="152400"/>
          <a:lstStyle/>
          <a:p>
            <a:pPr algn="l">
              <a:defRPr sz="1400" b="1">
                <a:solidFill>
                  <a:srgbClr val="FFF7ED"/>
                </a:solidFill>
                <a:latin typeface="Aptos"/>
              </a:defRPr>
            </a:pPr>
            <a:r>
              <a:t>El nucleo ya distingue mejor entre errores de red, credenciales y confianza TLS.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0120" y="2331720"/>
            <a:ext cx="9418320" cy="347472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La prueba LDAP valida URL, conectividad TCP, bind tecnico y busqueda minima.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Tanto el instalador como el login fuerzan LDAP v3, sin referrals y con timeouts.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Con LDAPS, el instalador puede instalar la CA o dejar preparado el paso manual.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La recomendacion operativa sigue siendo usar FQDN y priorizar LDAPS en entornos reales.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561320" y="5989320"/>
            <a:ext cx="914400" cy="310896"/>
          </a:xfrm>
          <a:prstGeom prst="roundRect">
            <a:avLst/>
          </a:prstGeom>
          <a:solidFill>
            <a:srgbClr val="0F4C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100" b="1">
                <a:solidFill>
                  <a:srgbClr val="F8FAFC"/>
                </a:solidFill>
                <a:latin typeface="Bahnschrift"/>
              </a:defRPr>
            </a:pPr>
            <a:r>
              <a:t>6/8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6400800"/>
            <a:ext cx="7955279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Aptos"/>
              </a:defRPr>
            </a:pPr>
            <a:r>
              <a:t>Nucleo de la Intranet 2026 | 2026-04-01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320040"/>
          </a:xfrm>
          <a:prstGeom prst="rect">
            <a:avLst/>
          </a:prstGeom>
          <a:solidFill>
            <a:srgbClr val="0F4C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658368"/>
            <a:ext cx="182880" cy="457200"/>
          </a:xfrm>
          <a:prstGeom prst="rect">
            <a:avLst/>
          </a:prstGeom>
          <a:solidFill>
            <a:srgbClr val="C977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1320" y="320040"/>
            <a:ext cx="585029" cy="5029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8680" y="603504"/>
            <a:ext cx="877824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0F172A"/>
                </a:solidFill>
                <a:latin typeface="Bahnschrift"/>
              </a:defRPr>
            </a:pPr>
            <a:r>
              <a:t>Core update y paso a preproduccion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68680" y="1325880"/>
            <a:ext cx="10241280" cy="713232"/>
          </a:xfrm>
          <a:prstGeom prst="roundRect">
            <a:avLst/>
          </a:prstGeom>
          <a:solidFill>
            <a:srgbClr val="C977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52400" rIns="152400"/>
          <a:lstStyle/>
          <a:p>
            <a:pPr algn="l">
              <a:defRPr sz="1400" b="1">
                <a:solidFill>
                  <a:srgbClr val="FFF7ED"/>
                </a:solidFill>
                <a:latin typeface="Aptos"/>
              </a:defRPr>
            </a:pPr>
            <a:r>
              <a:t>La build del nucleo ya puede incluir documentacion, guias y SQL manual controlado.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0120" y="2331720"/>
            <a:ext cx="9418320" cy="347472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El paquete contiene core-update.json, payload y payload-manifest.json.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Opcionalmente puede adjuntar docs/, guia HTML o Markdown y migrations/001_manual.sql.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Al aplicar un core-update se conserva tema, imagenes, apps, plugins y installed.lock.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La pantalla de Actualizaciones ya expone diagnostico de generacion, builds y fuentes remotas.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561320" y="5989320"/>
            <a:ext cx="914400" cy="310896"/>
          </a:xfrm>
          <a:prstGeom prst="roundRect">
            <a:avLst/>
          </a:prstGeom>
          <a:solidFill>
            <a:srgbClr val="0F4C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100" b="1">
                <a:solidFill>
                  <a:srgbClr val="F8FAFC"/>
                </a:solidFill>
                <a:latin typeface="Bahnschrift"/>
              </a:defRPr>
            </a:pPr>
            <a:r>
              <a:t>7/8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6400800"/>
            <a:ext cx="7955279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Aptos"/>
              </a:defRPr>
            </a:pPr>
            <a:r>
              <a:t>Nucleo de la Intranet 2026 | 2026-04-01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8FA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320040"/>
          </a:xfrm>
          <a:prstGeom prst="rect">
            <a:avLst/>
          </a:prstGeom>
          <a:solidFill>
            <a:srgbClr val="0F4C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658368"/>
            <a:ext cx="182880" cy="457200"/>
          </a:xfrm>
          <a:prstGeom prst="rect">
            <a:avLst/>
          </a:prstGeom>
          <a:solidFill>
            <a:srgbClr val="C977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1320" y="320040"/>
            <a:ext cx="585029" cy="5029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8680" y="603504"/>
            <a:ext cx="877824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>
                <a:solidFill>
                  <a:srgbClr val="0F172A"/>
                </a:solidFill>
                <a:latin typeface="Bahnschrift"/>
              </a:defRPr>
            </a:pPr>
            <a:r>
              <a:t>Checklist antes de generar la nueva version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68680" y="1325880"/>
            <a:ext cx="10241280" cy="713232"/>
          </a:xfrm>
          <a:prstGeom prst="roundRect">
            <a:avLst/>
          </a:prstGeom>
          <a:solidFill>
            <a:srgbClr val="C977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52400" rIns="152400"/>
          <a:lstStyle/>
          <a:p>
            <a:pPr algn="l">
              <a:defRPr sz="1400" b="1">
                <a:solidFill>
                  <a:srgbClr val="FFF7ED"/>
                </a:solidFill>
                <a:latin typeface="Aptos"/>
              </a:defRPr>
            </a:pPr>
            <a:r>
              <a:t>La nueva build debe salir de un nucleo estable, documentado y validado.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0120" y="2331720"/>
            <a:ext cx="9418320" cy="347472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Validar login, dashboard, instalador y rutas de configuracion externa.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Revisar docs/ como fuente de verdad tecnica del release.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Confirmar branding generico, logos y textos visibles en el nucleo.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Generar core-update y probarlo primero en preproduccion.</a:t>
            </a:r>
          </a:p>
          <a:p>
            <a:pPr>
              <a:spcAft>
                <a:spcPts val="1000"/>
              </a:spcAft>
              <a:defRPr sz="1800" b="0">
                <a:solidFill>
                  <a:srgbClr val="1F2937"/>
                </a:solidFill>
                <a:latin typeface="Aptos"/>
              </a:defRPr>
            </a:pPr>
            <a:r>
              <a:t>Despues de validar el nucleo, avanzar con plugins y migraciones por separado.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561320" y="5989320"/>
            <a:ext cx="914400" cy="310896"/>
          </a:xfrm>
          <a:prstGeom prst="roundRect">
            <a:avLst/>
          </a:prstGeom>
          <a:solidFill>
            <a:srgbClr val="0F4C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100" b="1">
                <a:solidFill>
                  <a:srgbClr val="F8FAFC"/>
                </a:solidFill>
                <a:latin typeface="Bahnschrift"/>
              </a:defRPr>
            </a:pPr>
            <a:r>
              <a:t>8/8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6400800"/>
            <a:ext cx="7955279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900" b="0">
                <a:solidFill>
                  <a:srgbClr val="6B7280"/>
                </a:solidFill>
                <a:latin typeface="Aptos"/>
              </a:defRPr>
            </a:pPr>
            <a:r>
              <a:t>Nucleo de la Intranet 2026 | 2026-04-01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