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Código intranet (local): /dashboard.php, /login.php, /common/*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/instalacion/* (instalador web)
- /install/install.sh (script)
- /config/version.php (versión visible)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Roadmap: propuesta (no deriva de un documento único; se basa en la arquitectura existente).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Diseño visual inspirado en la paleta /styles/css/style.css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/dashboard.php (catálogo por grupos y apps)
- /common/auth.php (roles)
- /apps/plugins/index.php y /common/plugin_store.php (plugins)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/dashboard.php (navegación lateral, grupos, iframe/nueva pestaña)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/common/auth.php (LDAP/AD + roles por grupos)
- /common/app_guard.php (guardián central)
- /common/catalogo_db.php (CSRF)
- /login.php (captcha condicional)
- /common/plugin_store.php (SHA-256)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/apps/gestion_enlaces/index.php (admin de links y apps, CSRF)
- /common/catalogo_db.php (modelo BD + roles + CSRF)
- /dashboard.php (renderizado por grupos)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/common/plugin_store.php (index.json, HTTPS, SHA-256, extracción segura, plugin.json, SQL opcional)
- /apps/plugins/index.php (UI de gestión de plugins)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/apps/* (módulos disponibles)
- /dashboard.php (catálogo por roles)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/common/* (auth, guard, catálogo, tracking, DB)
- /apps/* (módulos)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/common/visitas_tracking.php (métricas de visitas/clics)
[/Sources]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3.png"/><Relationship Id="rId5" Type="http://schemas.openxmlformats.org/officeDocument/2006/relationships/image" Target="../media/image-6-2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2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22C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pic>
        <p:nvPicPr>
          <p:cNvPr id="3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777240"/>
            <a:ext cx="1143000" cy="98755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011680"/>
            <a:ext cx="1109441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Intranet corporativa</a:t>
            </a:r>
            <a:endParaRPr lang="en-US" sz="4600" dirty="0"/>
          </a:p>
        </p:txBody>
      </p:sp>
      <p:sp>
        <p:nvSpPr>
          <p:cNvPr id="5" name="Text 2"/>
          <p:cNvSpPr/>
          <p:nvPr/>
        </p:nvSpPr>
        <p:spPr>
          <a:xfrm>
            <a:off x="548640" y="2880360"/>
            <a:ext cx="1109441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 de aplicaciones · Catálogo central · Seguridad por roles · Extensible por plugins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6309360"/>
            <a:ext cx="110944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Despliegue y mantenimiento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Instalación, versionado y buenas prácticas operativas.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7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720" y="1737360"/>
            <a:ext cx="548640" cy="5486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874520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234440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Instalador web (ruta /instalacion/)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Script de instalación (shell)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Esquema SQL y migraciones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4460138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11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178" y="1737360"/>
            <a:ext cx="548640" cy="54864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65978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Operación</a:t>
            </a:r>
            <a:endParaRPr lang="en-US" sz="1800" dirty="0"/>
          </a:p>
        </p:txBody>
      </p:sp>
      <p:sp>
        <p:nvSpPr>
          <p:cNvPr id="13" name="Text 9"/>
          <p:cNvSpPr/>
          <p:nvPr/>
        </p:nvSpPr>
        <p:spPr>
          <a:xfrm>
            <a:off x="4825898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Backups y restauración de BD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Revisión de roles y grupos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Rotación de credenciales técnicas</a:t>
            </a:r>
            <a:endParaRPr lang="en-US" sz="1400" dirty="0"/>
          </a:p>
        </p:txBody>
      </p:sp>
      <p:sp>
        <p:nvSpPr>
          <p:cNvPr id="14" name="Shape 10"/>
          <p:cNvSpPr/>
          <p:nvPr/>
        </p:nvSpPr>
        <p:spPr>
          <a:xfrm>
            <a:off x="8051597" y="1417320"/>
            <a:ext cx="3271418" cy="4754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pic>
        <p:nvPicPr>
          <p:cNvPr id="15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637" y="1737360"/>
            <a:ext cx="548640" cy="54864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057437" y="1737360"/>
            <a:ext cx="19912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Evolución</a:t>
            </a:r>
            <a:endParaRPr lang="en-US" sz="1800" dirty="0"/>
          </a:p>
        </p:txBody>
      </p:sp>
      <p:sp>
        <p:nvSpPr>
          <p:cNvPr id="17" name="Text 12"/>
          <p:cNvSpPr/>
          <p:nvPr/>
        </p:nvSpPr>
        <p:spPr>
          <a:xfrm>
            <a:off x="8417357" y="2423160"/>
            <a:ext cx="2539898" cy="3566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Versión visible en menú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en BD (sin redeploy)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Plugins para nuevas funciones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Próximos pasos (propuesta)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Ideas para seguir mejorando: seguridad, UX y operación.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868680" y="1508760"/>
            <a:ext cx="3271418" cy="594360"/>
          </a:xfrm>
          <a:prstGeom prst="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68680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188720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 de logs y retención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2FA/SSO (si aplica)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Hardening y pruebas automatizadas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460138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460138" y="1508760"/>
            <a:ext cx="3271418" cy="594360"/>
          </a:xfrm>
          <a:prstGeom prst="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460138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Producto / UX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4780178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Búsqueda global en catálogo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Favoritos y accesos recientes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Accesibilidad y rendimiento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8051597" y="1508760"/>
            <a:ext cx="3271418" cy="4800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8051597" y="1508760"/>
            <a:ext cx="3271418" cy="59436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8051597" y="1673352"/>
            <a:ext cx="327141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Operación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371637" y="2468880"/>
            <a:ext cx="2631338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Observabilidad (paneles internos)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de despliegue</a:t>
            </a:r>
            <a:endParaRPr lang="en-US" sz="1400" dirty="0"/>
          </a:p>
          <a:p>
            <a:pPr marL="228600" indent="-228600">
              <a:spcAft>
                <a:spcPts val="800"/>
              </a:spcAft>
              <a:buSzPct val="100000"/>
              <a:buChar char="•"/>
            </a:pPr>
            <a:r>
              <a:rPr lang="en-US" sz="14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Entorno de staging + plugins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22C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080760"/>
            <a:ext cx="12191695" cy="777240"/>
          </a:xfrm>
          <a:prstGeom prst="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pic>
        <p:nvPicPr>
          <p:cNvPr id="3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914400"/>
            <a:ext cx="1234440" cy="106070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48640" y="2331720"/>
            <a:ext cx="11094415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Gracias</a:t>
            </a:r>
            <a:endParaRPr lang="en-US" sz="5600" dirty="0"/>
          </a:p>
        </p:txBody>
      </p:sp>
      <p:sp>
        <p:nvSpPr>
          <p:cNvPr id="5" name="Text 2"/>
          <p:cNvSpPr/>
          <p:nvPr/>
        </p:nvSpPr>
        <p:spPr>
          <a:xfrm>
            <a:off x="548640" y="3154680"/>
            <a:ext cx="1109441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Preguntas y próximos pasos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548640" y="6263640"/>
            <a:ext cx="1109441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Presentación sin datos personales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resuelve la intranet?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puerta de entrada única a herramientas y recursos internos (sin exponer datos personales en la presentación).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hom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63040"/>
            <a:ext cx="502920" cy="50292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63040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Centralización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868680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Unifica accesos a apps y enlaces en un único portal, organizado por grupos.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353458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0" name="Image 1" descr="/mnt/data/intranet/styles/images/cancerbero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498" y="1463040"/>
            <a:ext cx="502920" cy="50292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267858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</a:t>
            </a:r>
            <a:endParaRPr lang="en-US" sz="1800" dirty="0"/>
          </a:p>
        </p:txBody>
      </p:sp>
      <p:sp>
        <p:nvSpPr>
          <p:cNvPr id="12" name="Text 8"/>
          <p:cNvSpPr/>
          <p:nvPr/>
        </p:nvSpPr>
        <p:spPr>
          <a:xfrm>
            <a:off x="4673498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 y control de acceso por roles; protección contra accesos no autorizados.</a:t>
            </a:r>
            <a:endParaRPr lang="en-US" sz="1300" dirty="0"/>
          </a:p>
        </p:txBody>
      </p:sp>
      <p:sp>
        <p:nvSpPr>
          <p:cNvPr id="13" name="Shape 9"/>
          <p:cNvSpPr/>
          <p:nvPr/>
        </p:nvSpPr>
        <p:spPr>
          <a:xfrm>
            <a:off x="8158277" y="1143000"/>
            <a:ext cx="3484778" cy="15087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14" name="Image 2" descr="/mnt/data/intranet/styles/images/dev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317" y="1463040"/>
            <a:ext cx="502920" cy="50292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9072677" y="1444752"/>
            <a:ext cx="229605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Escalabilidad</a:t>
            </a:r>
            <a:endParaRPr lang="en-US" sz="1800" dirty="0"/>
          </a:p>
        </p:txBody>
      </p:sp>
      <p:sp>
        <p:nvSpPr>
          <p:cNvPr id="16" name="Text 11"/>
          <p:cNvSpPr/>
          <p:nvPr/>
        </p:nvSpPr>
        <p:spPr>
          <a:xfrm>
            <a:off x="8478317" y="1920240"/>
            <a:ext cx="2844698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 y sistema de plugins para incorporar nuevas capacidades sin tocar el núcleo.</a:t>
            </a:r>
            <a:endParaRPr lang="en-US" sz="1300" dirty="0"/>
          </a:p>
        </p:txBody>
      </p:sp>
      <p:sp>
        <p:nvSpPr>
          <p:cNvPr id="17" name="Shape 12"/>
          <p:cNvSpPr/>
          <p:nvPr/>
        </p:nvSpPr>
        <p:spPr>
          <a:xfrm>
            <a:off x="548640" y="3108960"/>
            <a:ext cx="11094415" cy="3383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8" name="Text 13"/>
          <p:cNvSpPr/>
          <p:nvPr/>
        </p:nvSpPr>
        <p:spPr>
          <a:xfrm>
            <a:off x="914400" y="329184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Beneficios clave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1051560" y="3749040"/>
            <a:ext cx="10180015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fricción: menos URLs sueltas, más autoservicio.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riesgo: acceso segmentado y controles básicos de seguridad.</a:t>
            </a:r>
            <a:endParaRPr lang="en-US" sz="1600" dirty="0"/>
          </a:p>
          <a:p>
            <a:pPr marL="279400" indent="-279400">
              <a:spcAft>
                <a:spcPts val="1000"/>
              </a:spcAft>
              <a:buSzPct val="100000"/>
              <a:buChar char="•"/>
            </a:pPr>
            <a:r>
              <a:rPr lang="en-US" sz="16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agilidad: administración desde panel y evolución modular.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Experiencia de usuario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Inicio de sesión y panel con navegación lateral por grupos, con apertura en iframe o pestaña nueva.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48640" y="1143000"/>
            <a:ext cx="2971800" cy="5349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pic>
        <p:nvPicPr>
          <p:cNvPr id="7" name="Image 0" descr="/mnt/data/intranet/styles/images/log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1417320"/>
            <a:ext cx="685800" cy="5943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45920" y="1463040"/>
            <a:ext cx="1645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</a:t>
            </a:r>
            <a:endParaRPr lang="en-US" sz="2000" dirty="0"/>
          </a:p>
        </p:txBody>
      </p:sp>
      <p:sp>
        <p:nvSpPr>
          <p:cNvPr id="9" name="Shape 6"/>
          <p:cNvSpPr/>
          <p:nvPr/>
        </p:nvSpPr>
        <p:spPr>
          <a:xfrm>
            <a:off x="868680" y="2240280"/>
            <a:ext cx="2331720" cy="502920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51560" y="2350008"/>
            <a:ext cx="1965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Inicio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868680" y="301752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868680" y="33375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868680" y="37947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868680" y="425196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868680" y="384048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868680" y="41605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868680" y="46177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868680" y="507492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68680" y="4663440"/>
            <a:ext cx="2331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FFAE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Recursos</a:t>
            </a:r>
            <a:endParaRPr lang="en-US" sz="1200" dirty="0"/>
          </a:p>
        </p:txBody>
      </p:sp>
      <p:sp>
        <p:nvSpPr>
          <p:cNvPr id="20" name="Shape 17"/>
          <p:cNvSpPr/>
          <p:nvPr/>
        </p:nvSpPr>
        <p:spPr>
          <a:xfrm>
            <a:off x="868680" y="49834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868680" y="54406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868680" y="5897880"/>
            <a:ext cx="2331720" cy="384048"/>
          </a:xfrm>
          <a:prstGeom prst="roundRect">
            <a:avLst/>
          </a:prstGeom>
          <a:solidFill>
            <a:srgbClr val="0B3A2D"/>
          </a:solidFill>
          <a:ln w="12700">
            <a:solidFill>
              <a:srgbClr val="0B3A2D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3520440" y="1143000"/>
            <a:ext cx="8122615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3794760" y="1307592"/>
            <a:ext cx="752825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de acceso (según roles)</a:t>
            </a:r>
            <a:endParaRPr lang="en-US" sz="1400" dirty="0"/>
          </a:p>
        </p:txBody>
      </p:sp>
      <p:sp>
        <p:nvSpPr>
          <p:cNvPr id="25" name="Shape 22"/>
          <p:cNvSpPr/>
          <p:nvPr/>
        </p:nvSpPr>
        <p:spPr>
          <a:xfrm>
            <a:off x="3840480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26" name="Image 1" descr="/mnt/data/intranet/styles/images/material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080" y="2331720"/>
            <a:ext cx="502920" cy="502920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4663440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</a:t>
            </a:r>
            <a:endParaRPr lang="en-US" sz="1600" dirty="0"/>
          </a:p>
        </p:txBody>
      </p:sp>
      <p:sp>
        <p:nvSpPr>
          <p:cNvPr id="28" name="Text 24"/>
          <p:cNvSpPr/>
          <p:nvPr/>
        </p:nvSpPr>
        <p:spPr>
          <a:xfrm>
            <a:off x="4069080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29" name="Shape 25"/>
          <p:cNvSpPr/>
          <p:nvPr/>
        </p:nvSpPr>
        <p:spPr>
          <a:xfrm>
            <a:off x="6426098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0" name="Image 2" descr="/mnt/data/intranet/styles/images/entregas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698" y="2331720"/>
            <a:ext cx="502920" cy="502920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7249058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Entregas</a:t>
            </a:r>
            <a:endParaRPr lang="en-US" sz="1600" dirty="0"/>
          </a:p>
        </p:txBody>
      </p:sp>
      <p:sp>
        <p:nvSpPr>
          <p:cNvPr id="32" name="Text 27"/>
          <p:cNvSpPr/>
          <p:nvPr/>
        </p:nvSpPr>
        <p:spPr>
          <a:xfrm>
            <a:off x="6654698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33" name="Shape 28"/>
          <p:cNvSpPr/>
          <p:nvPr/>
        </p:nvSpPr>
        <p:spPr>
          <a:xfrm>
            <a:off x="9011717" y="210312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4" name="Image 3" descr="/mnt/data/intranet/styles/images/enlaces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0317" y="2331720"/>
            <a:ext cx="502920" cy="502920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9834677" y="235000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</a:t>
            </a:r>
            <a:endParaRPr lang="en-US" sz="1600" dirty="0"/>
          </a:p>
        </p:txBody>
      </p:sp>
      <p:sp>
        <p:nvSpPr>
          <p:cNvPr id="36" name="Text 30"/>
          <p:cNvSpPr/>
          <p:nvPr/>
        </p:nvSpPr>
        <p:spPr>
          <a:xfrm>
            <a:off x="9240317" y="283464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37" name="Shape 31"/>
          <p:cNvSpPr/>
          <p:nvPr/>
        </p:nvSpPr>
        <p:spPr>
          <a:xfrm>
            <a:off x="3840480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38" name="Image 4" descr="/mnt/data/intranet/styles/images/nntt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9080" y="4069080"/>
            <a:ext cx="502920" cy="502920"/>
          </a:xfrm>
          <a:prstGeom prst="rect">
            <a:avLst/>
          </a:prstGeom>
        </p:spPr>
      </p:pic>
      <p:sp>
        <p:nvSpPr>
          <p:cNvPr id="39" name="Text 32"/>
          <p:cNvSpPr/>
          <p:nvPr/>
        </p:nvSpPr>
        <p:spPr>
          <a:xfrm>
            <a:off x="4663440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NNTT</a:t>
            </a:r>
            <a:endParaRPr lang="en-US" sz="1600" dirty="0"/>
          </a:p>
        </p:txBody>
      </p:sp>
      <p:sp>
        <p:nvSpPr>
          <p:cNvPr id="40" name="Text 33"/>
          <p:cNvSpPr/>
          <p:nvPr/>
        </p:nvSpPr>
        <p:spPr>
          <a:xfrm>
            <a:off x="4069080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1" name="Shape 34"/>
          <p:cNvSpPr/>
          <p:nvPr/>
        </p:nvSpPr>
        <p:spPr>
          <a:xfrm>
            <a:off x="6426098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42" name="Image 5" descr="/mnt/data/intranet/styles/images/correo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698" y="4069080"/>
            <a:ext cx="502920" cy="502920"/>
          </a:xfrm>
          <a:prstGeom prst="rect">
            <a:avLst/>
          </a:prstGeom>
        </p:spPr>
      </p:pic>
      <p:sp>
        <p:nvSpPr>
          <p:cNvPr id="43" name="Text 35"/>
          <p:cNvSpPr/>
          <p:nvPr/>
        </p:nvSpPr>
        <p:spPr>
          <a:xfrm>
            <a:off x="7249058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Correo</a:t>
            </a:r>
            <a:endParaRPr lang="en-US" sz="1600" dirty="0"/>
          </a:p>
        </p:txBody>
      </p:sp>
      <p:sp>
        <p:nvSpPr>
          <p:cNvPr id="44" name="Text 36"/>
          <p:cNvSpPr/>
          <p:nvPr/>
        </p:nvSpPr>
        <p:spPr>
          <a:xfrm>
            <a:off x="6654698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5" name="Shape 37"/>
          <p:cNvSpPr/>
          <p:nvPr/>
        </p:nvSpPr>
        <p:spPr>
          <a:xfrm>
            <a:off x="9011717" y="3840480"/>
            <a:ext cx="2311298" cy="14173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10000"/>
              </a:srgbClr>
            </a:outerShdw>
          </a:effectLst>
        </p:spPr>
      </p:sp>
      <p:pic>
        <p:nvPicPr>
          <p:cNvPr id="46" name="Image 6" descr="/mnt/data/intranet/styles/images/bancos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0317" y="4069080"/>
            <a:ext cx="502920" cy="502920"/>
          </a:xfrm>
          <a:prstGeom prst="rect">
            <a:avLst/>
          </a:prstGeom>
        </p:spPr>
      </p:pic>
      <p:sp>
        <p:nvSpPr>
          <p:cNvPr id="47" name="Text 38"/>
          <p:cNvSpPr/>
          <p:nvPr/>
        </p:nvSpPr>
        <p:spPr>
          <a:xfrm>
            <a:off x="9834677" y="4087368"/>
            <a:ext cx="130545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Bancos</a:t>
            </a:r>
            <a:endParaRPr lang="en-US" sz="1600" dirty="0"/>
          </a:p>
        </p:txBody>
      </p:sp>
      <p:sp>
        <p:nvSpPr>
          <p:cNvPr id="48" name="Text 39"/>
          <p:cNvSpPr/>
          <p:nvPr/>
        </p:nvSpPr>
        <p:spPr>
          <a:xfrm>
            <a:off x="9240317" y="4572000"/>
            <a:ext cx="1854098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según perfil</a:t>
            </a:r>
            <a:endParaRPr lang="en-US" sz="1200" dirty="0"/>
          </a:p>
        </p:txBody>
      </p:sp>
      <p:sp>
        <p:nvSpPr>
          <p:cNvPr id="49" name="Shape 40"/>
          <p:cNvSpPr/>
          <p:nvPr/>
        </p:nvSpPr>
        <p:spPr>
          <a:xfrm>
            <a:off x="548640" y="6355080"/>
            <a:ext cx="210312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50" name="Text 41"/>
          <p:cNvSpPr/>
          <p:nvPr/>
        </p:nvSpPr>
        <p:spPr>
          <a:xfrm>
            <a:off x="548640" y="6409944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Menú por grupos</a:t>
            </a:r>
            <a:endParaRPr lang="en-US" sz="1200" dirty="0"/>
          </a:p>
        </p:txBody>
      </p:sp>
      <p:sp>
        <p:nvSpPr>
          <p:cNvPr id="51" name="Shape 42"/>
          <p:cNvSpPr/>
          <p:nvPr/>
        </p:nvSpPr>
        <p:spPr>
          <a:xfrm>
            <a:off x="2880360" y="6355080"/>
            <a:ext cx="210312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52" name="Text 43"/>
          <p:cNvSpPr/>
          <p:nvPr/>
        </p:nvSpPr>
        <p:spPr>
          <a:xfrm>
            <a:off x="2880360" y="6409944"/>
            <a:ext cx="2103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 y enlaces</a:t>
            </a:r>
            <a:endParaRPr lang="en-US" sz="1200" dirty="0"/>
          </a:p>
        </p:txBody>
      </p:sp>
      <p:sp>
        <p:nvSpPr>
          <p:cNvPr id="53" name="Shape 44"/>
          <p:cNvSpPr/>
          <p:nvPr/>
        </p:nvSpPr>
        <p:spPr>
          <a:xfrm>
            <a:off x="5074920" y="6355080"/>
            <a:ext cx="274320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4" name="Text 45"/>
          <p:cNvSpPr/>
          <p:nvPr/>
        </p:nvSpPr>
        <p:spPr>
          <a:xfrm>
            <a:off x="5074920" y="6409944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Iframe / nueva pestaña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por diseño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corporativa, permisos por roles y controles básicos contra abuso.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66928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6" name="Image 0" descr="/mnt/data/intranet/styles/images/cancerber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17320"/>
            <a:ext cx="640080" cy="640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91640" y="1417320"/>
            <a:ext cx="43891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de acceso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143000" y="2011680"/>
            <a:ext cx="4983480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Autenticación contra directorio corporativo (LDAP/AD).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 derivados de grupos: acceso mínimo necesario.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“Guardián” central: bloquea apps no registradas y accesos sin rol.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Protección CSRF en paneles de administración.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6537960" y="1143000"/>
            <a:ext cx="510509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6903720" y="1417320"/>
            <a:ext cx="4647895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Controles anti‑abuso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903720" y="2011680"/>
            <a:ext cx="4647895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Captcha condicional: se puede relajar en red interna y reforzar en accesos remotos.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Sesión obligatoria para cualquier módulo.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Validaciones de entrada y saneado de salida (HTML escaping).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Descarga/instalación de plugins con verificación criptográfica (SHA-256).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6903720" y="5166360"/>
            <a:ext cx="464789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 típicos (ejemplo)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6903720" y="5440680"/>
            <a:ext cx="192024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903720" y="5495544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Administrador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8961120" y="5440680"/>
            <a:ext cx="192024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961120" y="5495544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Responsable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6903720" y="5870448"/>
            <a:ext cx="146304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6903720" y="5925312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administrable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 y enlaces se gestionan desde un panel con orden, grupos e iconografía.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80644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537960" y="1143000"/>
            <a:ext cx="510509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7" name="Image 0" descr="/mnt/data/intranet/styles/images/enlac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1417320"/>
            <a:ext cx="594360" cy="5943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45920" y="1389888"/>
            <a:ext cx="4572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Enlaces, novedades y contenidos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143000" y="2057400"/>
            <a:ext cx="5074920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Agrupación por “grupo” (secciones).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Reordenación visual por drag/posición.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Habilitar / deshabilitar sin borrar.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Selector de iconos / imágenes del repositorio local.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1143000" y="4526280"/>
            <a:ext cx="5349240" cy="173736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143000" y="4526280"/>
            <a:ext cx="5349240" cy="320040"/>
          </a:xfrm>
          <a:prstGeom prst="rect">
            <a:avLst/>
          </a:prstGeom>
          <a:solidFill>
            <a:srgbClr val="E8F5EE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325880" y="4599432"/>
            <a:ext cx="109728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2606040" y="4599432"/>
            <a:ext cx="182880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Elemento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5532120" y="4599432"/>
            <a:ext cx="8229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Estado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1325880" y="493776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2606040" y="493776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 útil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5532120" y="493776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Activo</a:t>
            </a:r>
            <a:endParaRPr lang="en-US" sz="1100" dirty="0"/>
          </a:p>
        </p:txBody>
      </p:sp>
      <p:sp>
        <p:nvSpPr>
          <p:cNvPr id="18" name="Text 15"/>
          <p:cNvSpPr/>
          <p:nvPr/>
        </p:nvSpPr>
        <p:spPr>
          <a:xfrm>
            <a:off x="1325880" y="534924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2606040" y="534924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Publicación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5532120" y="534924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Activo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1325880" y="5760720"/>
            <a:ext cx="1188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NNTT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2606040" y="576072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Recurso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5532120" y="5760720"/>
            <a:ext cx="8229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Oculto</a:t>
            </a:r>
            <a:endParaRPr lang="en-US" sz="1100" dirty="0"/>
          </a:p>
        </p:txBody>
      </p:sp>
      <p:pic>
        <p:nvPicPr>
          <p:cNvPr id="24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1417320"/>
            <a:ext cx="594360" cy="594360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7635240" y="1389888"/>
            <a:ext cx="377921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de aplicaciones</a:t>
            </a:r>
            <a:endParaRPr lang="en-US" sz="2000" dirty="0"/>
          </a:p>
        </p:txBody>
      </p:sp>
      <p:sp>
        <p:nvSpPr>
          <p:cNvPr id="26" name="Text 22"/>
          <p:cNvSpPr/>
          <p:nvPr/>
        </p:nvSpPr>
        <p:spPr>
          <a:xfrm>
            <a:off x="7132320" y="2057400"/>
            <a:ext cx="4373575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Definición por app: ID, nombre, URL, grupo, icono, descripción.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Visibilidad por roles (JSON/CSV) y orden por posición.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Apertura en el panel o en pestaña nueva según necesidad.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Panel unificado de administración (solo admins).</a:t>
            </a:r>
            <a:endParaRPr lang="en-US" sz="1500" dirty="0"/>
          </a:p>
        </p:txBody>
      </p:sp>
      <p:sp>
        <p:nvSpPr>
          <p:cNvPr id="27" name="Text 23"/>
          <p:cNvSpPr/>
          <p:nvPr/>
        </p:nvSpPr>
        <p:spPr>
          <a:xfrm>
            <a:off x="7132320" y="489204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Gobernanza</a:t>
            </a:r>
            <a:endParaRPr lang="en-US" sz="1200" dirty="0"/>
          </a:p>
        </p:txBody>
      </p:sp>
      <p:sp>
        <p:nvSpPr>
          <p:cNvPr id="28" name="Shape 24"/>
          <p:cNvSpPr/>
          <p:nvPr/>
        </p:nvSpPr>
        <p:spPr>
          <a:xfrm>
            <a:off x="7132320" y="5166360"/>
            <a:ext cx="109728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29" name="Text 25"/>
          <p:cNvSpPr/>
          <p:nvPr/>
        </p:nvSpPr>
        <p:spPr>
          <a:xfrm>
            <a:off x="7132320" y="5221224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CSRF</a:t>
            </a:r>
            <a:endParaRPr lang="en-US" sz="1200" dirty="0"/>
          </a:p>
        </p:txBody>
      </p:sp>
      <p:sp>
        <p:nvSpPr>
          <p:cNvPr id="30" name="Shape 26"/>
          <p:cNvSpPr/>
          <p:nvPr/>
        </p:nvSpPr>
        <p:spPr>
          <a:xfrm>
            <a:off x="8321040" y="5166360"/>
            <a:ext cx="118872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31" name="Text 27"/>
          <p:cNvSpPr/>
          <p:nvPr/>
        </p:nvSpPr>
        <p:spPr>
          <a:xfrm>
            <a:off x="8321040" y="5221224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Roles</a:t>
            </a:r>
            <a:endParaRPr lang="en-US" sz="1200" dirty="0"/>
          </a:p>
        </p:txBody>
      </p:sp>
      <p:sp>
        <p:nvSpPr>
          <p:cNvPr id="32" name="Shape 28"/>
          <p:cNvSpPr/>
          <p:nvPr/>
        </p:nvSpPr>
        <p:spPr>
          <a:xfrm>
            <a:off x="9646920" y="5166360"/>
            <a:ext cx="118872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3" name="Text 29"/>
          <p:cNvSpPr/>
          <p:nvPr/>
        </p:nvSpPr>
        <p:spPr>
          <a:xfrm>
            <a:off x="9646920" y="5221224"/>
            <a:ext cx="1188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Orden</a:t>
            </a:r>
            <a:endParaRPr lang="en-US" sz="1200" dirty="0"/>
          </a:p>
        </p:txBody>
      </p:sp>
      <p:sp>
        <p:nvSpPr>
          <p:cNvPr id="34" name="Shape 30"/>
          <p:cNvSpPr/>
          <p:nvPr/>
        </p:nvSpPr>
        <p:spPr>
          <a:xfrm>
            <a:off x="7132320" y="5596128"/>
            <a:ext cx="1828800" cy="38404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35" name="Text 31"/>
          <p:cNvSpPr/>
          <p:nvPr/>
        </p:nvSpPr>
        <p:spPr>
          <a:xfrm>
            <a:off x="7132320" y="565099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Habilitado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Extensibilidad: Plugin Store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Instalación y actualización de módulos desde un catálogo remoto, con validaciones de seguridad.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640080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1005840" y="1417320"/>
            <a:ext cx="5852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Flujo de instalación (alto nivel)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1097280" y="1874520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8" name="Image 0" descr="/mnt/data/intranet/styles/images/enlac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984248"/>
            <a:ext cx="292608" cy="29260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600200" y="2002536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Leer index.json del store (HTTPS)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3840480" y="2377440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1097280" y="2532888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12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2642616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600200" y="2660904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Seleccionar plugin y descargar ZIP</a:t>
            </a:r>
            <a:endParaRPr lang="en-US" sz="1300" dirty="0"/>
          </a:p>
        </p:txBody>
      </p:sp>
      <p:sp>
        <p:nvSpPr>
          <p:cNvPr id="14" name="Shape 10"/>
          <p:cNvSpPr/>
          <p:nvPr/>
        </p:nvSpPr>
        <p:spPr>
          <a:xfrm>
            <a:off x="3840480" y="3035808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5" name="Shape 11"/>
          <p:cNvSpPr/>
          <p:nvPr/>
        </p:nvSpPr>
        <p:spPr>
          <a:xfrm>
            <a:off x="1097280" y="3191256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16" name="Image 2" descr="/mnt/data/intranet/styles/images/cancerbero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3300984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600200" y="3319272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Verificar integridad (SHA‑256)</a:t>
            </a:r>
            <a:endParaRPr lang="en-US" sz="1300" dirty="0"/>
          </a:p>
        </p:txBody>
      </p:sp>
      <p:sp>
        <p:nvSpPr>
          <p:cNvPr id="18" name="Shape 13"/>
          <p:cNvSpPr/>
          <p:nvPr/>
        </p:nvSpPr>
        <p:spPr>
          <a:xfrm>
            <a:off x="3840480" y="3694176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9" name="Shape 14"/>
          <p:cNvSpPr/>
          <p:nvPr/>
        </p:nvSpPr>
        <p:spPr>
          <a:xfrm>
            <a:off x="1097280" y="3849624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0" name="Image 3" descr="/mnt/data/intranet/styles/images/cancerbero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440" y="3959352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600200" y="397764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Extraer ZIP de forma segura</a:t>
            </a:r>
            <a:endParaRPr lang="en-US" sz="1300" dirty="0"/>
          </a:p>
        </p:txBody>
      </p:sp>
      <p:sp>
        <p:nvSpPr>
          <p:cNvPr id="22" name="Shape 16"/>
          <p:cNvSpPr/>
          <p:nvPr/>
        </p:nvSpPr>
        <p:spPr>
          <a:xfrm>
            <a:off x="3840480" y="4352544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3" name="Shape 17"/>
          <p:cNvSpPr/>
          <p:nvPr/>
        </p:nvSpPr>
        <p:spPr>
          <a:xfrm>
            <a:off x="1097280" y="4507992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4" name="Image 4" descr="/mnt/data/intranet/styles/images/dev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440" y="4617720"/>
            <a:ext cx="292608" cy="29260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1600200" y="4636008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 plugin.json (id, name, version)</a:t>
            </a:r>
            <a:endParaRPr lang="en-US" sz="1300" dirty="0"/>
          </a:p>
        </p:txBody>
      </p:sp>
      <p:sp>
        <p:nvSpPr>
          <p:cNvPr id="26" name="Shape 19"/>
          <p:cNvSpPr/>
          <p:nvPr/>
        </p:nvSpPr>
        <p:spPr>
          <a:xfrm>
            <a:off x="3840480" y="5010912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7" name="Shape 20"/>
          <p:cNvSpPr/>
          <p:nvPr/>
        </p:nvSpPr>
        <p:spPr>
          <a:xfrm>
            <a:off x="1097280" y="5166360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28" name="Image 5" descr="/mnt/data/intranet/styles/images/b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440" y="5276088"/>
            <a:ext cx="292608" cy="292608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1600200" y="5294376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Ejecutar SQL opcional de migración</a:t>
            </a:r>
            <a:endParaRPr lang="en-US" sz="1300" dirty="0"/>
          </a:p>
        </p:txBody>
      </p:sp>
      <p:sp>
        <p:nvSpPr>
          <p:cNvPr id="30" name="Shape 22"/>
          <p:cNvSpPr/>
          <p:nvPr/>
        </p:nvSpPr>
        <p:spPr>
          <a:xfrm>
            <a:off x="3840480" y="5669280"/>
            <a:ext cx="228600" cy="228600"/>
          </a:xfrm>
          <a:prstGeom prst="downArrow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1" name="Shape 23"/>
          <p:cNvSpPr/>
          <p:nvPr/>
        </p:nvSpPr>
        <p:spPr>
          <a:xfrm>
            <a:off x="1097280" y="5824728"/>
            <a:ext cx="5669280" cy="502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8000"/>
              </a:srgbClr>
            </a:outerShdw>
          </a:effectLst>
        </p:spPr>
      </p:sp>
      <p:pic>
        <p:nvPicPr>
          <p:cNvPr id="32" name="Image 6" descr="/mnt/data/intranet/styles/images/home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4440" y="5934456"/>
            <a:ext cx="292608" cy="292608"/>
          </a:xfrm>
          <a:prstGeom prst="rect">
            <a:avLst/>
          </a:prstGeom>
        </p:spPr>
      </p:pic>
      <p:sp>
        <p:nvSpPr>
          <p:cNvPr id="33" name="Text 24"/>
          <p:cNvSpPr/>
          <p:nvPr/>
        </p:nvSpPr>
        <p:spPr>
          <a:xfrm>
            <a:off x="1600200" y="5952744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Registrar plugin instalado y habilitar</a:t>
            </a:r>
            <a:endParaRPr lang="en-US" sz="1300" dirty="0"/>
          </a:p>
        </p:txBody>
      </p:sp>
      <p:sp>
        <p:nvSpPr>
          <p:cNvPr id="34" name="Shape 25"/>
          <p:cNvSpPr/>
          <p:nvPr/>
        </p:nvSpPr>
        <p:spPr>
          <a:xfrm>
            <a:off x="7132320" y="1143000"/>
            <a:ext cx="451073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pic>
        <p:nvPicPr>
          <p:cNvPr id="35" name="Image 7" descr="/mnt/data/intranet/styles/images/dev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8080" y="1417320"/>
            <a:ext cx="594360" cy="594360"/>
          </a:xfrm>
          <a:prstGeom prst="rect">
            <a:avLst/>
          </a:prstGeom>
        </p:spPr>
      </p:pic>
      <p:sp>
        <p:nvSpPr>
          <p:cNvPr id="36" name="Text 26"/>
          <p:cNvSpPr/>
          <p:nvPr/>
        </p:nvSpPr>
        <p:spPr>
          <a:xfrm>
            <a:off x="8183880" y="1389888"/>
            <a:ext cx="323057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plugins (admins)</a:t>
            </a:r>
            <a:endParaRPr lang="en-US" sz="1800" dirty="0"/>
          </a:p>
        </p:txBody>
      </p:sp>
      <p:sp>
        <p:nvSpPr>
          <p:cNvPr id="37" name="Text 27"/>
          <p:cNvSpPr/>
          <p:nvPr/>
        </p:nvSpPr>
        <p:spPr>
          <a:xfrm>
            <a:off x="7452360" y="2057400"/>
            <a:ext cx="3916375" cy="2103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Listar plugins instalados vs disponibles.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Instalar / actualizar / desinstalar.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Habilitar / deshabilitar por plugin.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Registrar versión y procedencia del paquete.</a:t>
            </a:r>
            <a:endParaRPr lang="en-US" sz="1450" dirty="0"/>
          </a:p>
        </p:txBody>
      </p:sp>
      <p:sp>
        <p:nvSpPr>
          <p:cNvPr id="38" name="Text 28"/>
          <p:cNvSpPr/>
          <p:nvPr/>
        </p:nvSpPr>
        <p:spPr>
          <a:xfrm>
            <a:off x="7452360" y="4434840"/>
            <a:ext cx="27432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incluida</a:t>
            </a:r>
            <a:endParaRPr lang="en-US" sz="1200" dirty="0"/>
          </a:p>
        </p:txBody>
      </p:sp>
      <p:sp>
        <p:nvSpPr>
          <p:cNvPr id="39" name="Shape 29"/>
          <p:cNvSpPr/>
          <p:nvPr/>
        </p:nvSpPr>
        <p:spPr>
          <a:xfrm>
            <a:off x="7452360" y="4709160"/>
            <a:ext cx="1280160" cy="38404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40" name="Text 30"/>
          <p:cNvSpPr/>
          <p:nvPr/>
        </p:nvSpPr>
        <p:spPr>
          <a:xfrm>
            <a:off x="7452360" y="4764024"/>
            <a:ext cx="1280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HTTPS</a:t>
            </a:r>
            <a:endParaRPr lang="en-US" sz="1200" dirty="0"/>
          </a:p>
        </p:txBody>
      </p:sp>
      <p:sp>
        <p:nvSpPr>
          <p:cNvPr id="41" name="Shape 31"/>
          <p:cNvSpPr/>
          <p:nvPr/>
        </p:nvSpPr>
        <p:spPr>
          <a:xfrm>
            <a:off x="8961120" y="4709160"/>
            <a:ext cx="1463040" cy="384048"/>
          </a:xfrm>
          <a:prstGeom prst="roundRect">
            <a:avLst/>
          </a:prstGeom>
          <a:solidFill>
            <a:srgbClr val="045227"/>
          </a:solidFill>
          <a:ln w="12700">
            <a:solidFill>
              <a:srgbClr val="045227"/>
            </a:solidFill>
            <a:prstDash val="solid"/>
          </a:ln>
        </p:spPr>
      </p:sp>
      <p:sp>
        <p:nvSpPr>
          <p:cNvPr id="42" name="Text 32"/>
          <p:cNvSpPr/>
          <p:nvPr/>
        </p:nvSpPr>
        <p:spPr>
          <a:xfrm>
            <a:off x="8961120" y="4764024"/>
            <a:ext cx="1463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SHA‑256</a:t>
            </a:r>
            <a:endParaRPr lang="en-US" sz="1200" dirty="0"/>
          </a:p>
        </p:txBody>
      </p:sp>
      <p:sp>
        <p:nvSpPr>
          <p:cNvPr id="43" name="Shape 33"/>
          <p:cNvSpPr/>
          <p:nvPr/>
        </p:nvSpPr>
        <p:spPr>
          <a:xfrm>
            <a:off x="7452360" y="5138928"/>
            <a:ext cx="1600200" cy="38404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44" name="Text 34"/>
          <p:cNvSpPr/>
          <p:nvPr/>
        </p:nvSpPr>
        <p:spPr>
          <a:xfrm>
            <a:off x="7452360" y="5193792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plugin.json</a:t>
            </a:r>
            <a:endParaRPr lang="en-US" sz="1200" dirty="0"/>
          </a:p>
        </p:txBody>
      </p:sp>
      <p:sp>
        <p:nvSpPr>
          <p:cNvPr id="45" name="Shape 35"/>
          <p:cNvSpPr/>
          <p:nvPr/>
        </p:nvSpPr>
        <p:spPr>
          <a:xfrm>
            <a:off x="9281160" y="5138928"/>
            <a:ext cx="1645920" cy="384048"/>
          </a:xfrm>
          <a:prstGeom prst="roundRect">
            <a:avLst/>
          </a:prstGeom>
          <a:solidFill>
            <a:srgbClr val="8B5CF6"/>
          </a:solidFill>
          <a:ln w="12700">
            <a:solidFill>
              <a:srgbClr val="8B5CF6"/>
            </a:solidFill>
            <a:prstDash val="solid"/>
          </a:ln>
        </p:spPr>
      </p:sp>
      <p:sp>
        <p:nvSpPr>
          <p:cNvPr id="46" name="Text 36"/>
          <p:cNvSpPr/>
          <p:nvPr/>
        </p:nvSpPr>
        <p:spPr>
          <a:xfrm>
            <a:off x="9281160" y="5193792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SQL opcional</a:t>
            </a:r>
            <a:endParaRPr lang="en-US" sz="1200" dirty="0"/>
          </a:p>
        </p:txBody>
      </p:sp>
      <p:sp>
        <p:nvSpPr>
          <p:cNvPr id="47" name="Shape 37"/>
          <p:cNvSpPr/>
          <p:nvPr/>
        </p:nvSpPr>
        <p:spPr>
          <a:xfrm>
            <a:off x="7452360" y="5568696"/>
            <a:ext cx="1600200" cy="38404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48" name="Text 38"/>
          <p:cNvSpPr/>
          <p:nvPr/>
        </p:nvSpPr>
        <p:spPr>
          <a:xfrm>
            <a:off x="7452360" y="5623560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Zip seguro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Módulos disponibles (ejemplos)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portal agrupa módulos funcionales; la visibilidad depende del rol.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68680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7" name="Image 0" descr="/mnt/data/intranet/styles/images/materia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1691640"/>
            <a:ext cx="502920" cy="5029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91640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Compras / adquisiciones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143000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Solicitud y registro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Adjuntos PDF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Filtros y exportaciones</a:t>
            </a:r>
            <a:endParaRPr lang="en-US" sz="1280" dirty="0"/>
          </a:p>
        </p:txBody>
      </p:sp>
      <p:sp>
        <p:nvSpPr>
          <p:cNvPr id="10" name="Shape 7"/>
          <p:cNvSpPr/>
          <p:nvPr/>
        </p:nvSpPr>
        <p:spPr>
          <a:xfrm>
            <a:off x="4460138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1" name="Image 1" descr="/mnt/data/intranet/styles/images/entregas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738" y="1691640"/>
            <a:ext cx="502920" cy="5029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283098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Entregas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734458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 de entregas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Histórico y consultas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Informes</a:t>
            </a:r>
            <a:endParaRPr lang="en-US" sz="1280" dirty="0"/>
          </a:p>
        </p:txBody>
      </p:sp>
      <p:sp>
        <p:nvSpPr>
          <p:cNvPr id="14" name="Shape 10"/>
          <p:cNvSpPr/>
          <p:nvPr/>
        </p:nvSpPr>
        <p:spPr>
          <a:xfrm>
            <a:off x="8051597" y="146304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5" name="Image 2" descr="/mnt/data/intranet/styles/images/cancerbero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197" y="1691640"/>
            <a:ext cx="502920" cy="50292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8874557" y="169164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Incidencias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8325917" y="214884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Alta y seguimiento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Adjuntos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Trazabilidad</a:t>
            </a:r>
            <a:endParaRPr lang="en-US" sz="1280" dirty="0"/>
          </a:p>
        </p:txBody>
      </p:sp>
      <p:sp>
        <p:nvSpPr>
          <p:cNvPr id="18" name="Shape 13"/>
          <p:cNvSpPr/>
          <p:nvPr/>
        </p:nvSpPr>
        <p:spPr>
          <a:xfrm>
            <a:off x="868680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19" name="Image 3" descr="/mnt/data/intranet/styles/images/bancos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4160520"/>
            <a:ext cx="502920" cy="502920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1691640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flota</a:t>
            </a:r>
            <a:endParaRPr lang="en-US" sz="1500" dirty="0"/>
          </a:p>
        </p:txBody>
      </p:sp>
      <p:sp>
        <p:nvSpPr>
          <p:cNvPr id="21" name="Text 15"/>
          <p:cNvSpPr/>
          <p:nvPr/>
        </p:nvSpPr>
        <p:spPr>
          <a:xfrm>
            <a:off x="1143000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Inventario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Mantenimientos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Documentación</a:t>
            </a:r>
            <a:endParaRPr lang="en-US" sz="1280" dirty="0"/>
          </a:p>
        </p:txBody>
      </p:sp>
      <p:sp>
        <p:nvSpPr>
          <p:cNvPr id="22" name="Shape 16"/>
          <p:cNvSpPr/>
          <p:nvPr/>
        </p:nvSpPr>
        <p:spPr>
          <a:xfrm>
            <a:off x="4460138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23" name="Image 4" descr="/mnt/data/intranet/styles/images/enlaces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8738" y="4160520"/>
            <a:ext cx="502920" cy="502920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5283098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 / novedades</a:t>
            </a:r>
            <a:endParaRPr lang="en-US" sz="1500" dirty="0"/>
          </a:p>
        </p:txBody>
      </p:sp>
      <p:sp>
        <p:nvSpPr>
          <p:cNvPr id="25" name="Text 18"/>
          <p:cNvSpPr/>
          <p:nvPr/>
        </p:nvSpPr>
        <p:spPr>
          <a:xfrm>
            <a:off x="4734458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Contenidos agrupados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Avisos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Analítica de clics</a:t>
            </a:r>
            <a:endParaRPr lang="en-US" sz="1280" dirty="0"/>
          </a:p>
        </p:txBody>
      </p:sp>
      <p:sp>
        <p:nvSpPr>
          <p:cNvPr id="26" name="Shape 19"/>
          <p:cNvSpPr/>
          <p:nvPr/>
        </p:nvSpPr>
        <p:spPr>
          <a:xfrm>
            <a:off x="8051597" y="3931920"/>
            <a:ext cx="3271418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9050" dir="2700000">
              <a:srgbClr val="000000">
                <a:alpha val="9000"/>
              </a:srgbClr>
            </a:outerShdw>
          </a:effectLst>
        </p:spPr>
      </p:sp>
      <p:pic>
        <p:nvPicPr>
          <p:cNvPr id="27" name="Image 5" descr="/mnt/data/intranet/styles/images/correo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0197" y="4160520"/>
            <a:ext cx="502920" cy="502920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8874557" y="4160520"/>
            <a:ext cx="2265578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 y utilidades</a:t>
            </a:r>
            <a:endParaRPr lang="en-US" sz="1500" dirty="0"/>
          </a:p>
        </p:txBody>
      </p:sp>
      <p:sp>
        <p:nvSpPr>
          <p:cNvPr id="29" name="Text 21"/>
          <p:cNvSpPr/>
          <p:nvPr/>
        </p:nvSpPr>
        <p:spPr>
          <a:xfrm>
            <a:off x="8325917" y="4617720"/>
            <a:ext cx="2722778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Listín/recursos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Accesos a terceros</a:t>
            </a:r>
            <a:endParaRPr lang="en-US" sz="1280" dirty="0"/>
          </a:p>
          <a:p>
            <a:pPr marL="203200" indent="-203200">
              <a:spcAft>
                <a:spcPts val="600"/>
              </a:spcAft>
              <a:buSzPct val="100000"/>
              <a:buChar char="•"/>
            </a:pPr>
            <a:r>
              <a:rPr lang="en-US" sz="128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Herramientas rápidas</a:t>
            </a:r>
            <a:endParaRPr lang="en-US" sz="128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Arquitectura (alto nivel)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Núcleo común + módulos, con autenticación corporativa y base de datos.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110944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914400" y="17830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914400" y="1920240"/>
            <a:ext cx="2971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Navegador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914400" y="22402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 autenticado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617720" y="1783080"/>
            <a:ext cx="3474720" cy="822960"/>
          </a:xfrm>
          <a:prstGeom prst="roundRect">
            <a:avLst/>
          </a:prstGeom>
          <a:solidFill>
            <a:srgbClr val="E8F5EE"/>
          </a:solidFill>
          <a:ln w="12700">
            <a:solidFill>
              <a:srgbClr val="C7EAD6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617720" y="192024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45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Intranet (PHP)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617720" y="2240280"/>
            <a:ext cx="34747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· Guardián · Catálogo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8732520" y="1783080"/>
            <a:ext cx="256032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pic>
        <p:nvPicPr>
          <p:cNvPr id="13" name="Image 0" descr="/mnt/data/intranet/styles/images/b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6528" y="1956816"/>
            <a:ext cx="347472" cy="347472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9281160" y="1920240"/>
            <a:ext cx="19202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de datos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8732520" y="2240280"/>
            <a:ext cx="2560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Catálogo · métricas · datos app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3749040" y="2194560"/>
            <a:ext cx="868680" cy="0"/>
          </a:xfrm>
          <a:prstGeom prst="line">
            <a:avLst/>
          </a:prstGeom>
          <a:noFill/>
          <a:ln w="3810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17" name="Shape 14"/>
          <p:cNvSpPr/>
          <p:nvPr/>
        </p:nvSpPr>
        <p:spPr>
          <a:xfrm>
            <a:off x="8092440" y="2194560"/>
            <a:ext cx="594360" cy="0"/>
          </a:xfrm>
          <a:prstGeom prst="line">
            <a:avLst/>
          </a:prstGeom>
          <a:noFill/>
          <a:ln w="3810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18" name="Shape 15"/>
          <p:cNvSpPr/>
          <p:nvPr/>
        </p:nvSpPr>
        <p:spPr>
          <a:xfrm>
            <a:off x="2057400" y="38404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2057400" y="3977640"/>
            <a:ext cx="2971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Directorio corporativo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2057400" y="42976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Usuarios · grupos · roles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5623560" y="3840480"/>
            <a:ext cx="2971800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38100" dist="19050" dir="2700000">
              <a:srgbClr val="000000">
                <a:alpha val="8000"/>
              </a:srgbClr>
            </a:outerShdw>
          </a:effectLst>
        </p:spPr>
      </p:sp>
      <p:pic>
        <p:nvPicPr>
          <p:cNvPr id="22" name="Image 1" descr="/mnt/data/intranet/styles/images/dev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152" y="4032504"/>
            <a:ext cx="347472" cy="347472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6355080" y="397764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 Store</a:t>
            </a:r>
            <a:endParaRPr lang="en-US" sz="1400" dirty="0"/>
          </a:p>
        </p:txBody>
      </p:sp>
      <p:sp>
        <p:nvSpPr>
          <p:cNvPr id="24" name="Text 20"/>
          <p:cNvSpPr/>
          <p:nvPr/>
        </p:nvSpPr>
        <p:spPr>
          <a:xfrm>
            <a:off x="5623560" y="4297680"/>
            <a:ext cx="2971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ZIP + manifest + (SQL opcional)</a:t>
            </a:r>
            <a:endParaRPr lang="en-US" sz="1100" dirty="0"/>
          </a:p>
        </p:txBody>
      </p:sp>
      <p:sp>
        <p:nvSpPr>
          <p:cNvPr id="25" name="Shape 21"/>
          <p:cNvSpPr/>
          <p:nvPr/>
        </p:nvSpPr>
        <p:spPr>
          <a:xfrm>
            <a:off x="6355080" y="2606040"/>
            <a:ext cx="-1828800" cy="1143000"/>
          </a:xfrm>
          <a:prstGeom prst="line">
            <a:avLst/>
          </a:prstGeom>
          <a:noFill/>
          <a:ln w="3175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26" name="Shape 22"/>
          <p:cNvSpPr/>
          <p:nvPr/>
        </p:nvSpPr>
        <p:spPr>
          <a:xfrm>
            <a:off x="6537960" y="2606040"/>
            <a:ext cx="1097280" cy="1143000"/>
          </a:xfrm>
          <a:prstGeom prst="line">
            <a:avLst/>
          </a:prstGeom>
          <a:noFill/>
          <a:ln w="31750">
            <a:solidFill>
              <a:srgbClr val="10B981"/>
            </a:solidFill>
            <a:prstDash val="solid"/>
            <a:headEnd type="none"/>
            <a:tailEnd type="triangle"/>
          </a:ln>
        </p:spPr>
      </p:sp>
      <p:sp>
        <p:nvSpPr>
          <p:cNvPr id="27" name="Text 23"/>
          <p:cNvSpPr/>
          <p:nvPr/>
        </p:nvSpPr>
        <p:spPr>
          <a:xfrm>
            <a:off x="1005840" y="5715000"/>
            <a:ext cx="1018001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Módulos (apps/*) comparten estilos y librerías comunes (common/*)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777240"/>
          </a:xfrm>
          <a:prstGeom prst="rect">
            <a:avLst/>
          </a:prstGeom>
          <a:solidFill>
            <a:srgbClr val="022C22"/>
          </a:solidFill>
          <a:ln w="12700">
            <a:solidFill>
              <a:srgbClr val="022C22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164592"/>
            <a:ext cx="1109441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Métricas y trazabilidad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548640" y="475488"/>
            <a:ext cx="11094415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CFD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Contadores agregados de uso para entender adopción y priorizar mejoras.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548640" y="1143000"/>
            <a:ext cx="5989320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720840" y="1143000"/>
            <a:ext cx="4922215" cy="5349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25400" dir="2700000">
              <a:srgbClr val="000000">
                <a:alpha val="12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1005840" y="1417320"/>
            <a:ext cx="54864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se mide?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143000" y="2011680"/>
            <a:ext cx="53492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Visitas al portal (por periodo).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Clics en aplicaciones y enlaces (agregado).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contenidos y tendencias por sección.</a:t>
            </a:r>
            <a:endParaRPr lang="en-US" sz="150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50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para cuadros de mando internos.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005840" y="4069080"/>
            <a:ext cx="5486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visual (ilustrativo)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143000" y="438912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2057400" y="4434840"/>
            <a:ext cx="4480560" cy="201168"/>
          </a:xfrm>
          <a:prstGeom prst="roundRect">
            <a:avLst/>
          </a:prstGeom>
          <a:solidFill>
            <a:srgbClr val="067B3B"/>
          </a:solidFill>
          <a:ln w="12700">
            <a:solidFill>
              <a:srgbClr val="067B3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143000" y="489204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Enlaces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2057400" y="4937760"/>
            <a:ext cx="3291840" cy="201168"/>
          </a:xfrm>
          <a:prstGeom prst="round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143000" y="5394960"/>
            <a:ext cx="9144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2057400" y="5440680"/>
            <a:ext cx="2194560" cy="201168"/>
          </a:xfrm>
          <a:prstGeom prst="roundRect">
            <a:avLst/>
          </a:prstGeom>
          <a:solidFill>
            <a:srgbClr val="0EA5E9"/>
          </a:solidFill>
          <a:ln w="12700">
            <a:solidFill>
              <a:srgbClr val="0EA5E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086600" y="1417320"/>
            <a:ext cx="4373575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Privacidad y minimización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7086600" y="2011680"/>
            <a:ext cx="4373575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reporting se priorizan métricas agregadas.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detalles de auditoría (si se activan) se gestionan con acceso restringido.</a:t>
            </a:r>
            <a:endParaRPr lang="en-US" sz="1450" dirty="0"/>
          </a:p>
          <a:p>
            <a:pPr marL="254000" indent="-254000">
              <a:spcAft>
                <a:spcPts val="1000"/>
              </a:spcAft>
              <a:buSzPct val="100000"/>
              <a:buChar char="•"/>
            </a:pPr>
            <a:r>
              <a:rPr lang="en-US" sz="1450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 presentación no incluye identificadores personales ni ejemplos reales.</a:t>
            </a:r>
            <a:endParaRPr lang="en-US" sz="1450" dirty="0"/>
          </a:p>
        </p:txBody>
      </p:sp>
      <p:sp>
        <p:nvSpPr>
          <p:cNvPr id="18" name="Shape 16"/>
          <p:cNvSpPr/>
          <p:nvPr/>
        </p:nvSpPr>
        <p:spPr>
          <a:xfrm>
            <a:off x="7086600" y="3840480"/>
            <a:ext cx="4373575" cy="2377440"/>
          </a:xfrm>
          <a:prstGeom prst="roundRect">
            <a:avLst/>
          </a:prstGeom>
          <a:solidFill>
            <a:srgbClr val="FFF7ED"/>
          </a:solidFill>
          <a:ln w="12700">
            <a:solidFill>
              <a:srgbClr val="FED7A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7315200" y="3977640"/>
            <a:ext cx="914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9A34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7315200" y="4297680"/>
            <a:ext cx="3962095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34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valores del gráfico son ilustrativos. La intranet permite contar visitas/clics y extender cuadros de mando internos sin exponer datos personales en presentaciones.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Organización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Equipo Intranet</dc:creator>
  <cp:lastModifiedBy>Equipo Intranet</cp:lastModifiedBy>
  <cp:revision>1</cp:revision>
  <dcterms:created xsi:type="dcterms:W3CDTF">2026-03-04T08:04:05Z</dcterms:created>
  <dcterms:modified xsi:type="dcterms:W3CDTF">2026-03-04T08:04:05Z</dcterms:modified>
</cp:coreProperties>
</file>